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48"/>
  </p:notesMasterIdLst>
  <p:sldIdLst>
    <p:sldId id="256" r:id="rId2"/>
    <p:sldId id="286" r:id="rId3"/>
    <p:sldId id="287" r:id="rId4"/>
    <p:sldId id="292" r:id="rId5"/>
    <p:sldId id="312" r:id="rId6"/>
    <p:sldId id="257" r:id="rId7"/>
    <p:sldId id="293" r:id="rId8"/>
    <p:sldId id="258" r:id="rId9"/>
    <p:sldId id="313" r:id="rId10"/>
    <p:sldId id="259" r:id="rId11"/>
    <p:sldId id="262" r:id="rId12"/>
    <p:sldId id="288" r:id="rId13"/>
    <p:sldId id="263" r:id="rId14"/>
    <p:sldId id="295" r:id="rId15"/>
    <p:sldId id="296" r:id="rId16"/>
    <p:sldId id="300" r:id="rId17"/>
    <p:sldId id="297" r:id="rId18"/>
    <p:sldId id="264" r:id="rId19"/>
    <p:sldId id="298" r:id="rId20"/>
    <p:sldId id="317" r:id="rId21"/>
    <p:sldId id="265" r:id="rId22"/>
    <p:sldId id="266" r:id="rId23"/>
    <p:sldId id="303" r:id="rId24"/>
    <p:sldId id="267" r:id="rId25"/>
    <p:sldId id="315" r:id="rId26"/>
    <p:sldId id="316" r:id="rId27"/>
    <p:sldId id="289" r:id="rId28"/>
    <p:sldId id="271" r:id="rId29"/>
    <p:sldId id="305" r:id="rId30"/>
    <p:sldId id="272" r:id="rId31"/>
    <p:sldId id="273" r:id="rId32"/>
    <p:sldId id="274" r:id="rId33"/>
    <p:sldId id="275" r:id="rId34"/>
    <p:sldId id="306" r:id="rId35"/>
    <p:sldId id="309" r:id="rId36"/>
    <p:sldId id="310" r:id="rId37"/>
    <p:sldId id="307" r:id="rId38"/>
    <p:sldId id="277" r:id="rId39"/>
    <p:sldId id="278" r:id="rId40"/>
    <p:sldId id="290" r:id="rId41"/>
    <p:sldId id="308" r:id="rId42"/>
    <p:sldId id="291" r:id="rId43"/>
    <p:sldId id="283" r:id="rId44"/>
    <p:sldId id="311" r:id="rId45"/>
    <p:sldId id="284" r:id="rId46"/>
    <p:sldId id="285" r:id="rId4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4" autoAdjust="0"/>
    <p:restoredTop sz="96713" autoAdjust="0"/>
  </p:normalViewPr>
  <p:slideViewPr>
    <p:cSldViewPr>
      <p:cViewPr>
        <p:scale>
          <a:sx n="116" d="100"/>
          <a:sy n="116" d="100"/>
        </p:scale>
        <p:origin x="-7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8BC956-6944-4045-BA9F-40149F0683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334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04A33-C21E-A442-8032-561F85F2087E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fmri-fig-11-03-0.jpg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DD17E-810E-114C-A4A9-2FA9A94BD60D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fmri-fig-11-10-2.jpg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762C-5EFF-184C-9773-763007C0932D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fmri-fig-11-11-1.jpg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C6487-A795-4244-90F7-C25ABEC0BF1C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 dirty="0"/>
              <a:t>fmri-fig-11-14-0.jpg</a:t>
            </a:r>
            <a:br>
              <a:rPr lang="en-US" altLang="zh-TW" dirty="0"/>
            </a:br>
            <a:endParaRPr lang="en-US" altLang="zh-TW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CB27F-20DB-1C4E-9504-1AEF401983E6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fmri-fig-11-15-1.jpg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5FB1B-D4E6-E34D-A22C-9350E0B1659E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fmri-fig-11-15-2.jpg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B6A16C-A87E-F046-8CB3-283ED67234D5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fmri-fig-11-16-1.jpg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CF9B8-FFD2-9645-9276-8AE38544C36F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fmri-fig-11-16-2.jpg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A2CE9-C00C-A047-B6F5-5016764707F1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fmri-fig-11-20-1.jpg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B18B5-200A-8446-9126-741D15D5A071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fmri-fig-11-20-2.jpg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5DD8C-A92D-884F-9C8C-000E515FAEE7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fmri-fig-11-17-0.jpg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1E60B-7084-E64F-B0CB-D40FA6D35A68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fmri-fig-11-04-0.jpg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DA0D9-2A4A-1E43-AF91-46A8835472FD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fmri-fig-11-18-1.jpg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F7D72-886A-3E49-BFF6-B11CD7A7CBBF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Semi-random design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0A8B6-EAD4-CF4D-A57C-3DB21D93B8AB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fmri-fig-11-19-0.jpg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9F916-4B43-4747-9CA9-0C3B51B38839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fmri-fig-11-21-0.jpg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A965F-D1AA-8C4C-8F78-241A8A3FC5AF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fmri-fig-11-22-0.jpg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B1D88-4613-EC47-86F5-0AC7E34F354D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fmri-table-11-01-0.jpg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F4D2A-6608-1A4B-8DA2-E8E7E9AF6EF8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fmri-fig-11-05-0.jpg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D482D-2338-2641-9B69-24EBC294EB88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fmri-fig-11-07-0.jpg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15824-D90F-C14D-B0DD-B27C32694904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fmri-fig-11-08-0.jpg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90A2D-BF19-024B-A46F-BA9A44BFD9ED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fmri-fig-11-12-0.jpg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4C556-E67A-5E48-9392-C399E7B3A21F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fmri-fig-11-09-0.jpg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A7FC4-FCD6-D448-B74D-D66E9EE5D56D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1715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3FCB4-BD8B-CA46-8032-FE02879FBBEA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/>
              <a:t>fmri-fig-11-10-1.jpg</a:t>
            </a:r>
            <a:br>
              <a:rPr lang="en-US" altLang="zh-TW"/>
            </a:b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64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65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65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65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5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65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65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65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5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065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65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65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65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65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655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10655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10655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655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0655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6495AE-90A1-F943-AD7F-30FA8E46E08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1AB0A-3B8A-4A42-9AC5-0FE3BAAD45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0325684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0400-1201-FA4F-A124-AE92D43779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7541586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38D90-732E-1643-A901-1A36F4CB80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571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F310C-F652-A54D-91E7-6CCEEA9A29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556456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F7CF2-1D82-6E4D-8D89-1061620B18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2773020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8716-7654-484E-8347-9A0AF3F820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652323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2F328-F377-BB43-8FD7-24E3F1C1A4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540000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CA596-CB39-2344-8F81-07BDD23AC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837340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014E0-D614-A84B-895E-1DE2F61E49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5630120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953F2-E554-B14E-9269-9A82F55D52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92647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8D741-A125-B541-86C6-A9972CF50E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8338963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547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47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47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0547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547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548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548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548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8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48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8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8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8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8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48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0549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9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9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9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9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9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9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9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549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549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0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1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551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552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552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553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  <a:endParaRPr lang="en-US" altLang="zh-TW"/>
          </a:p>
          <a:p>
            <a:pPr lvl="1"/>
            <a:r>
              <a:rPr lang="zh-TW" altLang="en-US"/>
              <a:t>第二層</a:t>
            </a:r>
            <a:endParaRPr lang="en-US" altLang="zh-TW"/>
          </a:p>
          <a:p>
            <a:pPr lvl="2"/>
            <a:r>
              <a:rPr lang="zh-TW" altLang="en-US"/>
              <a:t>第三層</a:t>
            </a:r>
            <a:endParaRPr lang="en-US" altLang="zh-TW"/>
          </a:p>
          <a:p>
            <a:pPr lvl="3"/>
            <a:r>
              <a:rPr lang="zh-TW" altLang="en-US"/>
              <a:t>第四層</a:t>
            </a:r>
            <a:endParaRPr lang="en-US" altLang="zh-TW"/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553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endParaRPr lang="en-US" altLang="zh-TW"/>
          </a:p>
        </p:txBody>
      </p:sp>
      <p:sp>
        <p:nvSpPr>
          <p:cNvPr id="10553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endParaRPr lang="en-US" altLang="zh-TW"/>
          </a:p>
        </p:txBody>
      </p:sp>
      <p:sp>
        <p:nvSpPr>
          <p:cNvPr id="10553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5AE9ECC9-0B94-5B42-8105-0A23451147B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charset="0"/>
          <a:cs typeface="新細明體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7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Introduction to fMRI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Experimental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Selecting appropriate control stimuli. </a:t>
            </a:r>
          </a:p>
        </p:txBody>
      </p:sp>
      <p:pic>
        <p:nvPicPr>
          <p:cNvPr id="8197" name="Picture 5" descr="fmri-fig-11-05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>
            <a:fillRect/>
          </a:stretch>
        </p:blipFill>
        <p:spPr>
          <a:xfrm>
            <a:off x="395288" y="1916113"/>
            <a:ext cx="7272337" cy="446563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Designing or evaluating a research study. </a:t>
            </a:r>
          </a:p>
        </p:txBody>
      </p:sp>
      <p:pic>
        <p:nvPicPr>
          <p:cNvPr id="14341" name="Picture 5" descr="fmri-fig-11-07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1598613"/>
            <a:ext cx="5413375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accent5">
                    <a:lumMod val="75000"/>
                  </a:schemeClr>
                </a:solidFill>
              </a:rPr>
              <a:t>Exp</a:t>
            </a:r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 design basic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Block design</a:t>
            </a:r>
          </a:p>
          <a:p>
            <a:r>
              <a:rPr lang="en-US" altLang="zh-TW" dirty="0">
                <a:solidFill>
                  <a:srgbClr val="C9A875"/>
                </a:solidFill>
              </a:rPr>
              <a:t>Event related design</a:t>
            </a:r>
          </a:p>
          <a:p>
            <a:r>
              <a:rPr lang="en-US" altLang="zh-TW" dirty="0">
                <a:solidFill>
                  <a:srgbClr val="C9A875"/>
                </a:solidFill>
              </a:rPr>
              <a:t>Semi-random design</a:t>
            </a:r>
          </a:p>
          <a:p>
            <a:r>
              <a:rPr lang="en-US" altLang="zh-TW" dirty="0">
                <a:solidFill>
                  <a:srgbClr val="C9A875"/>
                </a:solidFill>
              </a:rPr>
              <a:t>Mixed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Blocked D</a:t>
            </a:r>
            <a:r>
              <a:rPr lang="en-US" altLang="zh-TW" dirty="0" smtClean="0"/>
              <a:t>esign </a:t>
            </a:r>
            <a:endParaRPr lang="en-US" altLang="zh-TW" dirty="0"/>
          </a:p>
        </p:txBody>
      </p:sp>
      <p:pic>
        <p:nvPicPr>
          <p:cNvPr id="16392" name="Picture 8" descr="fmri-fig-11-08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7216"/>
          <a:stretch>
            <a:fillRect/>
          </a:stretch>
        </p:blipFill>
        <p:spPr>
          <a:xfrm>
            <a:off x="250825" y="1628775"/>
            <a:ext cx="7345363" cy="4824413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Block Design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Alternating design: Which voxels show differential activity as a function of i.v.</a:t>
            </a:r>
          </a:p>
          <a:p>
            <a:r>
              <a:rPr lang="en-US" altLang="zh-TW"/>
              <a:t>Null task block: Allow a comparison between two tasks in one brain region: suitable for ROI analysis.  </a:t>
            </a:r>
          </a:p>
          <a:p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Things to consider in block design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Types of block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Alternating vs. null block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Baseline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Multiple-block design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Statistic power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Length of the block 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Number of repetition 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Length of the run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Possible origins of increases and decreases observed in fMRI.</a:t>
            </a:r>
            <a:r>
              <a:rPr lang="en-US" altLang="zh-TW"/>
              <a:t> </a:t>
            </a:r>
          </a:p>
        </p:txBody>
      </p:sp>
      <p:pic>
        <p:nvPicPr>
          <p:cNvPr id="125955" name="Picture 3" descr="fmri-fig-11-12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00213"/>
            <a:ext cx="6034087" cy="4525962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Things to consider in block design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Types of block</a:t>
            </a:r>
          </a:p>
          <a:p>
            <a:pPr lvl="1"/>
            <a:r>
              <a:rPr lang="en-US" altLang="zh-TW" dirty="0"/>
              <a:t>Alternating vs. null block</a:t>
            </a:r>
          </a:p>
          <a:p>
            <a:pPr lvl="1"/>
            <a:r>
              <a:rPr lang="en-US" altLang="zh-TW" dirty="0"/>
              <a:t>Baseline</a:t>
            </a:r>
          </a:p>
          <a:p>
            <a:pPr lvl="1"/>
            <a:r>
              <a:rPr lang="en-US" altLang="zh-TW" dirty="0"/>
              <a:t>Multiple-block design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Statistic power</a:t>
            </a:r>
          </a:p>
          <a:p>
            <a:r>
              <a:rPr lang="en-US" altLang="zh-TW" dirty="0"/>
              <a:t>Length of the block </a:t>
            </a:r>
          </a:p>
          <a:p>
            <a:r>
              <a:rPr lang="en-US" altLang="zh-TW" dirty="0"/>
              <a:t>Number of repetition </a:t>
            </a:r>
          </a:p>
          <a:p>
            <a:r>
              <a:rPr lang="en-US" altLang="zh-TW" dirty="0"/>
              <a:t>Length of the run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Within-conditions and between-conditions variability. </a:t>
            </a:r>
          </a:p>
        </p:txBody>
      </p:sp>
      <p:pic>
        <p:nvPicPr>
          <p:cNvPr id="18437" name="Picture 5" descr="fmri-fig-11-09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6840537" cy="5130800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Things to consider in block design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Types of block</a:t>
            </a:r>
          </a:p>
          <a:p>
            <a:pPr lvl="1"/>
            <a:r>
              <a:rPr lang="en-US" altLang="zh-TW" dirty="0"/>
              <a:t>Alternating vs. null block</a:t>
            </a:r>
          </a:p>
          <a:p>
            <a:pPr lvl="1"/>
            <a:r>
              <a:rPr lang="en-US" altLang="zh-TW" dirty="0"/>
              <a:t>Baseline</a:t>
            </a:r>
            <a:endParaRPr lang="en-US" altLang="zh-TW" b="1" dirty="0"/>
          </a:p>
          <a:p>
            <a:pPr lvl="1"/>
            <a:r>
              <a:rPr lang="en-US" altLang="zh-TW" dirty="0"/>
              <a:t>Multiple-block design</a:t>
            </a:r>
          </a:p>
          <a:p>
            <a:r>
              <a:rPr lang="en-US" altLang="zh-TW" dirty="0"/>
              <a:t>Statistic power</a:t>
            </a:r>
          </a:p>
          <a:p>
            <a:r>
              <a:rPr lang="en-US" altLang="zh-TW" dirty="0">
                <a:solidFill>
                  <a:srgbClr val="000000"/>
                </a:solidFill>
              </a:rPr>
              <a:t>Length of the block </a:t>
            </a:r>
          </a:p>
          <a:p>
            <a:r>
              <a:rPr lang="en-US" altLang="zh-TW" dirty="0"/>
              <a:t>Number of repetition </a:t>
            </a:r>
          </a:p>
          <a:p>
            <a:r>
              <a:rPr lang="en-US" altLang="zh-TW" dirty="0"/>
              <a:t>Length of the run</a:t>
            </a:r>
          </a:p>
          <a:p>
            <a:pPr>
              <a:buFontTx/>
              <a:buNone/>
            </a:pPr>
            <a:endParaRPr lang="en-US" altLang="zh-TW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Exp design basic</a:t>
            </a:r>
          </a:p>
          <a:p>
            <a:r>
              <a:rPr lang="en-US" altLang="zh-TW"/>
              <a:t>Block design</a:t>
            </a:r>
          </a:p>
          <a:p>
            <a:r>
              <a:rPr lang="en-US" altLang="zh-TW"/>
              <a:t>Event related design</a:t>
            </a:r>
          </a:p>
          <a:p>
            <a:r>
              <a:rPr lang="en-US" altLang="zh-TW"/>
              <a:t>Semi-random design</a:t>
            </a:r>
          </a:p>
          <a:p>
            <a:r>
              <a:rPr lang="en-US" altLang="zh-TW"/>
              <a:t>Mixed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250825" y="3575050"/>
            <a:ext cx="1244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sz="1600"/>
              <a:t>HRF-convolved time course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50825" y="1630363"/>
            <a:ext cx="124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sz="1600"/>
              <a:t>raw time course</a:t>
            </a:r>
          </a:p>
        </p:txBody>
      </p:sp>
      <p:pic>
        <p:nvPicPr>
          <p:cNvPr id="268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/>
          <a:stretch>
            <a:fillRect/>
          </a:stretch>
        </p:blipFill>
        <p:spPr bwMode="auto">
          <a:xfrm>
            <a:off x="1258888" y="1630363"/>
            <a:ext cx="7451725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8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7632700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8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PosterBodoni BT" charset="0"/>
              </a:rPr>
              <a:t> Block Designs</a:t>
            </a:r>
            <a:r>
              <a:rPr lang="en-US" altLang="zh-TW" sz="3200" smtClean="0">
                <a:latin typeface="PosterBodoni BT" charset="0"/>
              </a:rPr>
              <a:t> and HRF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2051050" y="12700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1619250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>
            <a:off x="1619250" y="3575050"/>
            <a:ext cx="6153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7812088" y="35020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Time</a:t>
            </a:r>
          </a:p>
        </p:txBody>
      </p:sp>
      <p:sp>
        <p:nvSpPr>
          <p:cNvPr id="268311" name="Text Box 23"/>
          <p:cNvSpPr txBox="1">
            <a:spLocks noChangeArrowheads="1"/>
          </p:cNvSpPr>
          <p:nvPr/>
        </p:nvSpPr>
        <p:spPr bwMode="auto">
          <a:xfrm>
            <a:off x="2771775" y="12700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12" name="Text Box 24"/>
          <p:cNvSpPr txBox="1">
            <a:spLocks noChangeArrowheads="1"/>
          </p:cNvSpPr>
          <p:nvPr/>
        </p:nvSpPr>
        <p:spPr bwMode="auto">
          <a:xfrm>
            <a:off x="2411413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13" name="Text Box 25"/>
          <p:cNvSpPr txBox="1">
            <a:spLocks noChangeArrowheads="1"/>
          </p:cNvSpPr>
          <p:nvPr/>
        </p:nvSpPr>
        <p:spPr bwMode="auto">
          <a:xfrm>
            <a:off x="3578225" y="127000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14" name="Text Box 26"/>
          <p:cNvSpPr txBox="1">
            <a:spLocks noChangeArrowheads="1"/>
          </p:cNvSpPr>
          <p:nvPr/>
        </p:nvSpPr>
        <p:spPr bwMode="auto">
          <a:xfrm>
            <a:off x="3203575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3995738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4787900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17" name="Text Box 29"/>
          <p:cNvSpPr txBox="1">
            <a:spLocks noChangeArrowheads="1"/>
          </p:cNvSpPr>
          <p:nvPr/>
        </p:nvSpPr>
        <p:spPr bwMode="auto">
          <a:xfrm>
            <a:off x="5580063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18" name="Text Box 30"/>
          <p:cNvSpPr txBox="1">
            <a:spLocks noChangeArrowheads="1"/>
          </p:cNvSpPr>
          <p:nvPr/>
        </p:nvSpPr>
        <p:spPr bwMode="auto">
          <a:xfrm>
            <a:off x="4356100" y="126365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19" name="Text Box 31"/>
          <p:cNvSpPr txBox="1">
            <a:spLocks noChangeArrowheads="1"/>
          </p:cNvSpPr>
          <p:nvPr/>
        </p:nvSpPr>
        <p:spPr bwMode="auto">
          <a:xfrm>
            <a:off x="5162550" y="126365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20" name="Text Box 32"/>
          <p:cNvSpPr txBox="1">
            <a:spLocks noChangeArrowheads="1"/>
          </p:cNvSpPr>
          <p:nvPr/>
        </p:nvSpPr>
        <p:spPr bwMode="auto">
          <a:xfrm>
            <a:off x="5954713" y="126365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21" name="Text Box 33"/>
          <p:cNvSpPr txBox="1">
            <a:spLocks noChangeArrowheads="1"/>
          </p:cNvSpPr>
          <p:nvPr/>
        </p:nvSpPr>
        <p:spPr bwMode="auto">
          <a:xfrm>
            <a:off x="6372225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6746875" y="119697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23" name="Text Box 35"/>
          <p:cNvSpPr txBox="1">
            <a:spLocks noChangeArrowheads="1"/>
          </p:cNvSpPr>
          <p:nvPr/>
        </p:nvSpPr>
        <p:spPr bwMode="auto">
          <a:xfrm>
            <a:off x="7092950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24" name="Text Box 36"/>
          <p:cNvSpPr txBox="1">
            <a:spLocks noChangeArrowheads="1"/>
          </p:cNvSpPr>
          <p:nvPr/>
        </p:nvSpPr>
        <p:spPr bwMode="auto">
          <a:xfrm>
            <a:off x="7467600" y="1263650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/>
              <a:t>On</a:t>
            </a:r>
          </a:p>
        </p:txBody>
      </p:sp>
      <p:sp>
        <p:nvSpPr>
          <p:cNvPr id="268325" name="Text Box 37"/>
          <p:cNvSpPr txBox="1">
            <a:spLocks noChangeArrowheads="1"/>
          </p:cNvSpPr>
          <p:nvPr/>
        </p:nvSpPr>
        <p:spPr bwMode="auto">
          <a:xfrm>
            <a:off x="7899400" y="14081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/>
              <a:t>Off</a:t>
            </a:r>
          </a:p>
        </p:txBody>
      </p:sp>
      <p:sp>
        <p:nvSpPr>
          <p:cNvPr id="268333" name="AutoShape 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381750"/>
            <a:ext cx="1008063" cy="4762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Effects of block interval on the fMRI hemodynamic response. </a:t>
            </a:r>
          </a:p>
        </p:txBody>
      </p:sp>
      <p:pic>
        <p:nvPicPr>
          <p:cNvPr id="20485" name="Picture 5" descr="fmri-fig-11-10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5903912" cy="4905375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Effects of block interval on the fMRI hemodynamic response</a:t>
            </a:r>
          </a:p>
        </p:txBody>
      </p:sp>
      <p:pic>
        <p:nvPicPr>
          <p:cNvPr id="22533" name="Picture 5" descr="fmri-fig-11-10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6119813" cy="5084763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Spatial vs. temporal processing in block design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Excellent spatial information (detection)</a:t>
            </a:r>
          </a:p>
          <a:p>
            <a:r>
              <a:rPr lang="en-US" altLang="zh-TW"/>
              <a:t>Poor temporal information (estimation)</a:t>
            </a:r>
          </a:p>
          <a:p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Insensitivity of blocked designs to the shape of the hemodynamic response.</a:t>
            </a:r>
            <a:r>
              <a:rPr lang="en-US" altLang="zh-TW"/>
              <a:t> </a:t>
            </a:r>
          </a:p>
        </p:txBody>
      </p:sp>
      <p:pic>
        <p:nvPicPr>
          <p:cNvPr id="24581" name="Picture 5" descr="fmri-fig-11-11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1598613"/>
            <a:ext cx="5413375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hfw1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716338"/>
            <a:ext cx="766763" cy="833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7619" name="Picture 3" descr="c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7921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76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A example of block design</a:t>
            </a:r>
          </a:p>
        </p:txBody>
      </p:sp>
      <p:pic>
        <p:nvPicPr>
          <p:cNvPr id="367621" name="Picture 5" descr="hfw1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221163"/>
            <a:ext cx="766762" cy="835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7622" name="Picture 6" descr="hfw1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724400"/>
            <a:ext cx="773112" cy="8397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7623" name="Picture 7" descr="cb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81300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7624" name="Picture 8" descr="cb1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068638"/>
            <a:ext cx="747712" cy="815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7625" name="Line 9"/>
          <p:cNvSpPr>
            <a:spLocks noChangeShapeType="1"/>
          </p:cNvSpPr>
          <p:nvPr/>
        </p:nvSpPr>
        <p:spPr bwMode="auto">
          <a:xfrm flipV="1">
            <a:off x="4572000" y="3644900"/>
            <a:ext cx="433388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 flipV="1">
            <a:off x="6948488" y="2276475"/>
            <a:ext cx="433387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27" name="Oval 11"/>
          <p:cNvSpPr>
            <a:spLocks noChangeArrowheads="1"/>
          </p:cNvSpPr>
          <p:nvPr/>
        </p:nvSpPr>
        <p:spPr bwMode="auto">
          <a:xfrm>
            <a:off x="2771775" y="5734050"/>
            <a:ext cx="1008063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 flipV="1">
            <a:off x="3563938" y="5589588"/>
            <a:ext cx="2873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29" name="Oval 13"/>
          <p:cNvSpPr>
            <a:spLocks noChangeArrowheads="1"/>
          </p:cNvSpPr>
          <p:nvPr/>
        </p:nvSpPr>
        <p:spPr bwMode="auto">
          <a:xfrm>
            <a:off x="3563938" y="5229225"/>
            <a:ext cx="1008062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30" name="Oval 14"/>
          <p:cNvSpPr>
            <a:spLocks noChangeArrowheads="1"/>
          </p:cNvSpPr>
          <p:nvPr/>
        </p:nvSpPr>
        <p:spPr bwMode="auto">
          <a:xfrm>
            <a:off x="3563938" y="5229225"/>
            <a:ext cx="1008062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31" name="Line 15"/>
          <p:cNvSpPr>
            <a:spLocks noChangeShapeType="1"/>
          </p:cNvSpPr>
          <p:nvPr/>
        </p:nvSpPr>
        <p:spPr bwMode="auto">
          <a:xfrm flipV="1">
            <a:off x="4211638" y="50133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32" name="Oval 16"/>
          <p:cNvSpPr>
            <a:spLocks noChangeArrowheads="1"/>
          </p:cNvSpPr>
          <p:nvPr/>
        </p:nvSpPr>
        <p:spPr bwMode="auto">
          <a:xfrm>
            <a:off x="4211638" y="4581525"/>
            <a:ext cx="1008062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33" name="Oval 17"/>
          <p:cNvSpPr>
            <a:spLocks noChangeArrowheads="1"/>
          </p:cNvSpPr>
          <p:nvPr/>
        </p:nvSpPr>
        <p:spPr bwMode="auto">
          <a:xfrm>
            <a:off x="3492500" y="5589588"/>
            <a:ext cx="1008063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/>
              <a:t>500ms</a:t>
            </a:r>
          </a:p>
        </p:txBody>
      </p:sp>
      <p:sp>
        <p:nvSpPr>
          <p:cNvPr id="367634" name="Oval 18"/>
          <p:cNvSpPr>
            <a:spLocks noChangeArrowheads="1"/>
          </p:cNvSpPr>
          <p:nvPr/>
        </p:nvSpPr>
        <p:spPr bwMode="auto">
          <a:xfrm>
            <a:off x="4067175" y="5013325"/>
            <a:ext cx="1008063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/>
              <a:t>500ms</a:t>
            </a:r>
          </a:p>
        </p:txBody>
      </p:sp>
      <p:sp>
        <p:nvSpPr>
          <p:cNvPr id="367635" name="Oval 19"/>
          <p:cNvSpPr>
            <a:spLocks noChangeArrowheads="1"/>
          </p:cNvSpPr>
          <p:nvPr/>
        </p:nvSpPr>
        <p:spPr bwMode="auto">
          <a:xfrm>
            <a:off x="5364163" y="4076700"/>
            <a:ext cx="1008062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36" name="Line 20"/>
          <p:cNvSpPr>
            <a:spLocks noChangeShapeType="1"/>
          </p:cNvSpPr>
          <p:nvPr/>
        </p:nvSpPr>
        <p:spPr bwMode="auto">
          <a:xfrm flipV="1">
            <a:off x="6156325" y="3932238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37" name="Oval 21"/>
          <p:cNvSpPr>
            <a:spLocks noChangeArrowheads="1"/>
          </p:cNvSpPr>
          <p:nvPr/>
        </p:nvSpPr>
        <p:spPr bwMode="auto">
          <a:xfrm>
            <a:off x="6156325" y="3571875"/>
            <a:ext cx="1008063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38" name="Oval 22"/>
          <p:cNvSpPr>
            <a:spLocks noChangeArrowheads="1"/>
          </p:cNvSpPr>
          <p:nvPr/>
        </p:nvSpPr>
        <p:spPr bwMode="auto">
          <a:xfrm>
            <a:off x="6156325" y="3571875"/>
            <a:ext cx="1008063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39" name="Line 23"/>
          <p:cNvSpPr>
            <a:spLocks noChangeShapeType="1"/>
          </p:cNvSpPr>
          <p:nvPr/>
        </p:nvSpPr>
        <p:spPr bwMode="auto">
          <a:xfrm flipV="1">
            <a:off x="6804025" y="3355975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7640" name="Oval 24"/>
          <p:cNvSpPr>
            <a:spLocks noChangeArrowheads="1"/>
          </p:cNvSpPr>
          <p:nvPr/>
        </p:nvSpPr>
        <p:spPr bwMode="auto">
          <a:xfrm>
            <a:off x="6804025" y="2924175"/>
            <a:ext cx="1008063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/>
              <a:t>1000ms</a:t>
            </a:r>
          </a:p>
        </p:txBody>
      </p:sp>
      <p:sp>
        <p:nvSpPr>
          <p:cNvPr id="367641" name="Oval 25"/>
          <p:cNvSpPr>
            <a:spLocks noChangeArrowheads="1"/>
          </p:cNvSpPr>
          <p:nvPr/>
        </p:nvSpPr>
        <p:spPr bwMode="auto">
          <a:xfrm>
            <a:off x="6084888" y="3932238"/>
            <a:ext cx="1008062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/>
              <a:t>500ms</a:t>
            </a:r>
          </a:p>
        </p:txBody>
      </p:sp>
      <p:sp>
        <p:nvSpPr>
          <p:cNvPr id="367642" name="Oval 26"/>
          <p:cNvSpPr>
            <a:spLocks noChangeArrowheads="1"/>
          </p:cNvSpPr>
          <p:nvPr/>
        </p:nvSpPr>
        <p:spPr bwMode="auto">
          <a:xfrm>
            <a:off x="6659563" y="3355975"/>
            <a:ext cx="1008062" cy="431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1400" b="1"/>
              <a:t>500ms</a:t>
            </a:r>
          </a:p>
        </p:txBody>
      </p:sp>
      <p:sp>
        <p:nvSpPr>
          <p:cNvPr id="367643" name="Line 27"/>
          <p:cNvSpPr>
            <a:spLocks noChangeShapeType="1"/>
          </p:cNvSpPr>
          <p:nvPr/>
        </p:nvSpPr>
        <p:spPr bwMode="auto">
          <a:xfrm flipV="1">
            <a:off x="4572000" y="3213100"/>
            <a:ext cx="3887788" cy="3168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8155" name="Picture 28" descr="hfw1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732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45" name="Text Box 29"/>
          <p:cNvSpPr txBox="1">
            <a:spLocks noChangeArrowheads="1"/>
          </p:cNvSpPr>
          <p:nvPr/>
        </p:nvSpPr>
        <p:spPr bwMode="auto">
          <a:xfrm>
            <a:off x="6135688" y="532288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/>
              <a:t>time</a:t>
            </a:r>
          </a:p>
        </p:txBody>
      </p:sp>
      <p:sp>
        <p:nvSpPr>
          <p:cNvPr id="367646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381750"/>
            <a:ext cx="1008063" cy="4762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17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results of block design study</a:t>
            </a:r>
          </a:p>
        </p:txBody>
      </p:sp>
      <p:pic>
        <p:nvPicPr>
          <p:cNvPr id="3686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31950"/>
            <a:ext cx="2590800" cy="2498725"/>
          </a:xfrm>
        </p:spPr>
      </p:pic>
      <p:pic>
        <p:nvPicPr>
          <p:cNvPr id="3686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47813"/>
            <a:ext cx="2592388" cy="2420937"/>
          </a:xfrm>
        </p:spPr>
      </p:pic>
      <p:pic>
        <p:nvPicPr>
          <p:cNvPr id="36864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292600"/>
            <a:ext cx="2497138" cy="2386013"/>
          </a:xfrm>
        </p:spPr>
      </p:pic>
      <p:sp>
        <p:nvSpPr>
          <p:cNvPr id="368646" name="Oval 6"/>
          <p:cNvSpPr>
            <a:spLocks noChangeArrowheads="1"/>
          </p:cNvSpPr>
          <p:nvPr/>
        </p:nvSpPr>
        <p:spPr bwMode="auto">
          <a:xfrm>
            <a:off x="0" y="1628775"/>
            <a:ext cx="1944688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/>
              <a:t>High_freq</a:t>
            </a:r>
          </a:p>
          <a:p>
            <a:pPr algn="ctr">
              <a:defRPr/>
            </a:pPr>
            <a:r>
              <a:rPr lang="en-US" altLang="zh-TW"/>
              <a:t>_char</a:t>
            </a:r>
          </a:p>
        </p:txBody>
      </p:sp>
      <p:sp>
        <p:nvSpPr>
          <p:cNvPr id="368647" name="Oval 7"/>
          <p:cNvSpPr>
            <a:spLocks noChangeArrowheads="1"/>
          </p:cNvSpPr>
          <p:nvPr/>
        </p:nvSpPr>
        <p:spPr bwMode="auto">
          <a:xfrm>
            <a:off x="4716463" y="15573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 err="1"/>
              <a:t>Low_freq</a:t>
            </a:r>
            <a:endParaRPr lang="en-US" altLang="zh-TW" dirty="0"/>
          </a:p>
          <a:p>
            <a:pPr algn="ctr">
              <a:defRPr/>
            </a:pPr>
            <a:r>
              <a:rPr lang="en-US" altLang="zh-TW" dirty="0"/>
              <a:t>_char</a:t>
            </a:r>
          </a:p>
        </p:txBody>
      </p:sp>
      <p:sp>
        <p:nvSpPr>
          <p:cNvPr id="368648" name="Oval 8"/>
          <p:cNvSpPr>
            <a:spLocks noChangeArrowheads="1"/>
          </p:cNvSpPr>
          <p:nvPr/>
        </p:nvSpPr>
        <p:spPr bwMode="auto">
          <a:xfrm>
            <a:off x="468313" y="44370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/>
              <a:t>Pseudo</a:t>
            </a:r>
          </a:p>
          <a:p>
            <a:pPr algn="ctr">
              <a:defRPr/>
            </a:pPr>
            <a:r>
              <a:rPr lang="en-US" altLang="zh-TW"/>
              <a:t>_char</a:t>
            </a:r>
          </a:p>
        </p:txBody>
      </p:sp>
      <p:sp>
        <p:nvSpPr>
          <p:cNvPr id="368649" name="Oval 9"/>
          <p:cNvSpPr>
            <a:spLocks noChangeArrowheads="1"/>
          </p:cNvSpPr>
          <p:nvPr/>
        </p:nvSpPr>
        <p:spPr bwMode="auto">
          <a:xfrm>
            <a:off x="4572000" y="42926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/>
              <a:t>Non_char</a:t>
            </a:r>
          </a:p>
        </p:txBody>
      </p:sp>
      <p:pic>
        <p:nvPicPr>
          <p:cNvPr id="368650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49738"/>
            <a:ext cx="2520950" cy="2435225"/>
          </a:xfrm>
        </p:spPr>
      </p:pic>
      <p:sp>
        <p:nvSpPr>
          <p:cNvPr id="368651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524625"/>
            <a:ext cx="863600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98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Exp</a:t>
            </a:r>
            <a:r>
              <a:rPr lang="en-US" altLang="zh-TW" dirty="0"/>
              <a:t> design basic</a:t>
            </a:r>
          </a:p>
          <a:p>
            <a:r>
              <a:rPr lang="en-US" altLang="zh-TW" dirty="0"/>
              <a:t>Block design</a:t>
            </a:r>
          </a:p>
          <a:p>
            <a:r>
              <a:rPr lang="en-US" altLang="zh-TW" dirty="0">
                <a:solidFill>
                  <a:schemeClr val="hlink"/>
                </a:solidFill>
              </a:rPr>
              <a:t>Event related design</a:t>
            </a:r>
          </a:p>
          <a:p>
            <a:r>
              <a:rPr lang="en-US" altLang="zh-TW" dirty="0"/>
              <a:t>Semi-random design</a:t>
            </a:r>
          </a:p>
          <a:p>
            <a:r>
              <a:rPr lang="en-US" altLang="zh-TW" dirty="0"/>
              <a:t>Mixed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mri-fig-11-14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3"/>
          <a:stretch>
            <a:fillRect/>
          </a:stretch>
        </p:blipFill>
        <p:spPr bwMode="auto">
          <a:xfrm>
            <a:off x="250825" y="2349500"/>
            <a:ext cx="7361238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Schematic diagram of an event-related fMRI design.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42088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30000" dirty="0"/>
              <a:t>The presentation of discrete, short-duration events whose timing and order may be </a:t>
            </a:r>
            <a:r>
              <a:rPr lang="en-US" sz="3000" baseline="30000" dirty="0" smtClean="0"/>
              <a:t>randomized</a:t>
            </a:r>
            <a:r>
              <a:rPr lang="en-US" sz="3000" baseline="30000" dirty="0"/>
              <a:t>.</a:t>
            </a:r>
            <a:endParaRPr lang="en-US" sz="3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Event-related fMRI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Basic concepts:</a:t>
            </a:r>
          </a:p>
          <a:p>
            <a:pPr lvl="1"/>
            <a:r>
              <a:rPr lang="en-US" altLang="zh-TW"/>
              <a:t>ISI</a:t>
            </a:r>
          </a:p>
          <a:p>
            <a:pPr lvl="1"/>
            <a:r>
              <a:rPr lang="en-US" altLang="zh-TW"/>
              <a:t>Time locking</a:t>
            </a:r>
          </a:p>
          <a:p>
            <a:pPr lvl="1"/>
            <a:r>
              <a:rPr lang="en-US" altLang="zh-TW"/>
              <a:t>Signal averageing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bg2"/>
                </a:solidFill>
              </a:rPr>
              <a:t>Exp</a:t>
            </a:r>
            <a:r>
              <a:rPr lang="en-US" altLang="zh-TW" dirty="0">
                <a:solidFill>
                  <a:schemeClr val="bg2"/>
                </a:solidFill>
              </a:rPr>
              <a:t> design basic</a:t>
            </a:r>
          </a:p>
          <a:p>
            <a:r>
              <a:rPr lang="en-US" altLang="zh-TW" dirty="0">
                <a:solidFill>
                  <a:srgbClr val="C9A875"/>
                </a:solidFill>
              </a:rPr>
              <a:t>Block design</a:t>
            </a:r>
          </a:p>
          <a:p>
            <a:r>
              <a:rPr lang="en-US" altLang="zh-TW" dirty="0">
                <a:solidFill>
                  <a:srgbClr val="C9A875"/>
                </a:solidFill>
              </a:rPr>
              <a:t>Event related design</a:t>
            </a:r>
          </a:p>
          <a:p>
            <a:r>
              <a:rPr lang="en-US" altLang="zh-TW" dirty="0">
                <a:solidFill>
                  <a:srgbClr val="C9A875"/>
                </a:solidFill>
              </a:rPr>
              <a:t>Semi-random design</a:t>
            </a:r>
          </a:p>
          <a:p>
            <a:r>
              <a:rPr lang="en-US" altLang="zh-TW" dirty="0">
                <a:solidFill>
                  <a:srgbClr val="C9A875"/>
                </a:solidFill>
              </a:rPr>
              <a:t>Mixed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mri-fig-11-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" b="15604"/>
          <a:stretch>
            <a:fillRect/>
          </a:stretch>
        </p:blipFill>
        <p:spPr bwMode="auto">
          <a:xfrm>
            <a:off x="179512" y="1628800"/>
            <a:ext cx="8531225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Early comparisons of blocked and event-related designs</a:t>
            </a:r>
          </a:p>
        </p:txBody>
      </p:sp>
      <p:sp>
        <p:nvSpPr>
          <p:cNvPr id="2" name="Rectangle 1"/>
          <p:cNvSpPr/>
          <p:nvPr/>
        </p:nvSpPr>
        <p:spPr>
          <a:xfrm>
            <a:off x="7020272" y="6165304"/>
            <a:ext cx="1553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Buckner et al., 1996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mri-fig-11-15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" b="19821"/>
          <a:stretch>
            <a:fillRect/>
          </a:stretch>
        </p:blipFill>
        <p:spPr bwMode="auto">
          <a:xfrm>
            <a:off x="306388" y="1700808"/>
            <a:ext cx="8531225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comparisons of blocked and event-related designs.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Use of event-related fMRI to study behavioral selection. </a:t>
            </a:r>
          </a:p>
        </p:txBody>
      </p:sp>
      <p:pic>
        <p:nvPicPr>
          <p:cNvPr id="38920" name="Picture 8" descr="fmri-fig-11-16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"/>
          <a:stretch>
            <a:fillRect/>
          </a:stretch>
        </p:blipFill>
        <p:spPr>
          <a:xfrm>
            <a:off x="13630" y="1988840"/>
            <a:ext cx="5995988" cy="4497387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5292080" y="6165304"/>
            <a:ext cx="1647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McCarthy </a:t>
            </a:r>
            <a:r>
              <a:rPr lang="en-US" baseline="30000" dirty="0" smtClean="0"/>
              <a:t>et al., 1997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148478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/>
              <a:t>Purpose : investigating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the </a:t>
            </a:r>
            <a:r>
              <a:rPr lang="en-US" sz="2400" baseline="30000" dirty="0"/>
              <a:t>brain regions associated with detection of an infrequently presented target </a:t>
            </a:r>
            <a:r>
              <a:rPr lang="en-US" sz="2400" baseline="30000" dirty="0" smtClean="0"/>
              <a:t>stimulus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Use of event-related fMRI to study behavioral selection.</a:t>
            </a:r>
          </a:p>
        </p:txBody>
      </p:sp>
      <p:pic>
        <p:nvPicPr>
          <p:cNvPr id="40965" name="Picture 5" descr="fmri-fig-11-16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1739925"/>
            <a:ext cx="5413375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Principles of ER-FMRI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Linear system analysis – impulse response function.</a:t>
            </a:r>
          </a:p>
          <a:p>
            <a:r>
              <a:rPr lang="en-US" altLang="zh-TW"/>
              <a:t>Pre-stimulus base line</a:t>
            </a:r>
          </a:p>
          <a:p>
            <a:r>
              <a:rPr lang="en-US" altLang="zh-TW"/>
              <a:t>Time locked signal averaging</a:t>
            </a:r>
          </a:p>
          <a:p>
            <a:pPr lvl="1"/>
            <a:r>
              <a:rPr lang="en-US" altLang="zh-TW"/>
              <a:t>Trial sorting</a:t>
            </a:r>
          </a:p>
          <a:p>
            <a:pPr lvl="1"/>
            <a:r>
              <a:rPr lang="en-US" altLang="zh-TW"/>
              <a:t>Cross analysis</a:t>
            </a:r>
          </a:p>
          <a:p>
            <a:pPr lvl="1"/>
            <a:r>
              <a:rPr lang="en-US" altLang="zh-TW"/>
              <a:t>Unequal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en-US" altLang="zh-TW" sz="2800"/>
              <a:t>Use of an event-related design to separate different phases of an experimental task.</a:t>
            </a:r>
            <a:r>
              <a:rPr lang="en-US" altLang="zh-TW"/>
              <a:t> </a:t>
            </a:r>
          </a:p>
        </p:txBody>
      </p:sp>
      <p:pic>
        <p:nvPicPr>
          <p:cNvPr id="139267" name="Picture 3" descr="fmri-fig-11-20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1598613"/>
            <a:ext cx="5413375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/>
              <a:t>Use of an event-related design to separate different phases of an experimental task</a:t>
            </a:r>
          </a:p>
        </p:txBody>
      </p:sp>
      <p:pic>
        <p:nvPicPr>
          <p:cNvPr id="141315" name="Picture 3" descr="fmri-fig-11-20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1598613"/>
            <a:ext cx="5413375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Things to consider in ER-FMRI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Event duration</a:t>
            </a:r>
          </a:p>
          <a:p>
            <a:r>
              <a:rPr lang="en-US" altLang="zh-TW" dirty="0"/>
              <a:t>ISI</a:t>
            </a:r>
          </a:p>
          <a:p>
            <a:pPr lvl="1"/>
            <a:r>
              <a:rPr lang="en-US" altLang="zh-TW" dirty="0"/>
              <a:t>Periodic ER design </a:t>
            </a:r>
          </a:p>
          <a:p>
            <a:pPr lvl="1"/>
            <a:r>
              <a:rPr lang="en-US" altLang="zh-TW" dirty="0"/>
              <a:t>Randomized ER design</a:t>
            </a:r>
          </a:p>
          <a:p>
            <a:pPr lvl="1"/>
            <a:r>
              <a:rPr lang="en-US" altLang="zh-TW" dirty="0"/>
              <a:t>Jittered ER design  </a:t>
            </a:r>
          </a:p>
          <a:p>
            <a:pPr lvl="1"/>
            <a:r>
              <a:rPr lang="en-US" altLang="zh-TW" dirty="0"/>
              <a:t>Rapid ER </a:t>
            </a:r>
            <a:r>
              <a:rPr lang="en-US" altLang="zh-TW" dirty="0" smtClean="0"/>
              <a:t>design</a:t>
            </a:r>
            <a:endParaRPr lang="en-US" altLang="zh-TW" dirty="0"/>
          </a:p>
          <a:p>
            <a:r>
              <a:rPr lang="en-US" altLang="zh-TW" dirty="0"/>
              <a:t>Number of repetition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7477125" cy="1143000"/>
          </a:xfrm>
        </p:spPr>
        <p:txBody>
          <a:bodyPr/>
          <a:lstStyle/>
          <a:p>
            <a:r>
              <a:rPr lang="en-US" altLang="zh-TW"/>
              <a:t>Rapid event-related fMRI with randomized stimulus presentation. </a:t>
            </a:r>
          </a:p>
        </p:txBody>
      </p:sp>
      <p:pic>
        <p:nvPicPr>
          <p:cNvPr id="45061" name="Picture 5" descr="fmri-fig-11-17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4" b="18239"/>
          <a:stretch>
            <a:fillRect/>
          </a:stretch>
        </p:blipFill>
        <p:spPr>
          <a:xfrm>
            <a:off x="468313" y="2133600"/>
            <a:ext cx="8424862" cy="4535488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Effects of interstimulus interval upon event-related fMRI activity. </a:t>
            </a:r>
          </a:p>
        </p:txBody>
      </p:sp>
      <p:pic>
        <p:nvPicPr>
          <p:cNvPr id="47109" name="Picture 5" descr="fmri-fig-11-18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9363" y="1598613"/>
            <a:ext cx="5413375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principles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2"/>
                </a:solidFill>
              </a:rPr>
              <a:t>Figure out Independent and dependent variables.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Forming hypothesis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Develop research strategy 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Within or between subject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Correlational vs. casual relations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purpose of data: Detection vs. estimation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Control for confounding variables</a:t>
            </a:r>
          </a:p>
          <a:p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Exp design basic</a:t>
            </a:r>
          </a:p>
          <a:p>
            <a:r>
              <a:rPr lang="en-US" altLang="zh-TW"/>
              <a:t>Block design</a:t>
            </a:r>
          </a:p>
          <a:p>
            <a:r>
              <a:rPr lang="en-US" altLang="zh-TW"/>
              <a:t>Event related design</a:t>
            </a:r>
          </a:p>
          <a:p>
            <a:r>
              <a:rPr lang="en-US" altLang="zh-TW">
                <a:solidFill>
                  <a:schemeClr val="hlink"/>
                </a:solidFill>
              </a:rPr>
              <a:t>Semi-random design</a:t>
            </a:r>
          </a:p>
          <a:p>
            <a:r>
              <a:rPr lang="en-US" altLang="zh-TW"/>
              <a:t>Mixed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Semirandom designs</a:t>
            </a:r>
          </a:p>
        </p:txBody>
      </p:sp>
      <p:pic>
        <p:nvPicPr>
          <p:cNvPr id="137219" name="Picture 3" descr="fmri-fig-11-19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50" y="1598613"/>
            <a:ext cx="5995988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Exp design basic</a:t>
            </a:r>
          </a:p>
          <a:p>
            <a:r>
              <a:rPr lang="en-US" altLang="zh-TW"/>
              <a:t>Block design</a:t>
            </a:r>
          </a:p>
          <a:p>
            <a:r>
              <a:rPr lang="en-US" altLang="zh-TW"/>
              <a:t>Event related design</a:t>
            </a:r>
          </a:p>
          <a:p>
            <a:r>
              <a:rPr lang="en-US" altLang="zh-TW"/>
              <a:t>Semi-random design</a:t>
            </a:r>
          </a:p>
          <a:p>
            <a:r>
              <a:rPr lang="en-US" altLang="zh-TW">
                <a:solidFill>
                  <a:schemeClr val="hlink"/>
                </a:solidFill>
              </a:rPr>
              <a:t>Mixed design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sample mixed fMRI design. </a:t>
            </a:r>
          </a:p>
        </p:txBody>
      </p:sp>
      <p:pic>
        <p:nvPicPr>
          <p:cNvPr id="57349" name="Picture 5" descr="fmri-fig-11-21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50" y="1598613"/>
            <a:ext cx="5995988" cy="4497387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hlink"/>
                </a:solidFill>
              </a:rPr>
              <a:t>Mixed design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State-related processes</a:t>
            </a:r>
          </a:p>
          <a:p>
            <a:r>
              <a:rPr lang="en-US" altLang="zh-TW"/>
              <a:t>Item-related processes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Transient and sustained activity measured using a mixed design. </a:t>
            </a:r>
          </a:p>
        </p:txBody>
      </p:sp>
      <p:pic>
        <p:nvPicPr>
          <p:cNvPr id="59397" name="Picture 5" descr="fmri-fig-11-22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6492875" cy="4870450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5724128" y="6021288"/>
            <a:ext cx="176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Donaldson et al., 2001.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fmri-table-11-01-0"/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520113" cy="63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/>
                </a:solidFill>
              </a:rPr>
              <a:t>Independent and dependent variables</a:t>
            </a:r>
            <a:endParaRPr lang="en-US" altLang="zh-TW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/>
                </a:solidFill>
              </a:rPr>
              <a:t>fMRI : </a:t>
            </a:r>
          </a:p>
          <a:p>
            <a:pPr lvl="1"/>
            <a:r>
              <a:rPr lang="en-US" altLang="zh-TW" dirty="0" smtClean="0">
                <a:solidFill>
                  <a:schemeClr val="bg2"/>
                </a:solidFill>
              </a:rPr>
              <a:t>IV: error rate</a:t>
            </a:r>
          </a:p>
          <a:p>
            <a:pPr lvl="1"/>
            <a:r>
              <a:rPr lang="en-US" altLang="zh-TW" dirty="0" smtClean="0">
                <a:solidFill>
                  <a:schemeClr val="bg2"/>
                </a:solidFill>
              </a:rPr>
              <a:t>DV: BOLD response</a:t>
            </a:r>
          </a:p>
          <a:p>
            <a:r>
              <a:rPr lang="en-US" altLang="zh-TW" dirty="0" smtClean="0">
                <a:solidFill>
                  <a:schemeClr val="bg2"/>
                </a:solidFill>
              </a:rPr>
              <a:t>Categorize variable vs. continuous variables</a:t>
            </a:r>
            <a:endParaRPr lang="en-US" altLang="zh-TW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26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mri-fig-11-0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6"/>
          <a:stretch>
            <a:fillRect/>
          </a:stretch>
        </p:blipFill>
        <p:spPr bwMode="auto">
          <a:xfrm>
            <a:off x="0" y="1412875"/>
            <a:ext cx="85312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Constructing research hypotheses.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Basic principles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Figure out Independent and dependent variables.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Forming hypothesis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Develop research strategy 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Within or between subject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Correlational vs. casual relations</a:t>
            </a:r>
          </a:p>
          <a:p>
            <a:pPr lvl="1"/>
            <a:r>
              <a:rPr lang="en-US" altLang="zh-TW" dirty="0">
                <a:solidFill>
                  <a:schemeClr val="bg2"/>
                </a:solidFill>
              </a:rPr>
              <a:t>purpose of data: Detection vs. estimation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Control for confounding variables</a:t>
            </a:r>
          </a:p>
          <a:p>
            <a:endParaRPr lang="en-US" altLang="zh-TW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Causal chains and epiphenomena </a:t>
            </a:r>
          </a:p>
        </p:txBody>
      </p:sp>
      <p:pic>
        <p:nvPicPr>
          <p:cNvPr id="6149" name="Picture 5" descr="fmri-fig-11-04-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916113"/>
            <a:ext cx="6480175" cy="4679950"/>
          </a:xfrm>
          <a:noFill/>
          <a:ln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Basic principles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Figure out Independent and dependent variables.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Forming hypothesis</a:t>
            </a:r>
          </a:p>
          <a:p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Develop research strategy 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Within or between subject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Correlational vs. casual relations</a:t>
            </a:r>
          </a:p>
          <a:p>
            <a:pPr lvl="1"/>
            <a:r>
              <a:rPr lang="en-US" altLang="zh-TW" dirty="0">
                <a:solidFill>
                  <a:schemeClr val="accent5">
                    <a:lumMod val="75000"/>
                  </a:schemeClr>
                </a:solidFill>
              </a:rPr>
              <a:t>purpose of data: Detection vs. estimation</a:t>
            </a:r>
          </a:p>
          <a:p>
            <a:r>
              <a:rPr lang="en-US" altLang="zh-TW" dirty="0">
                <a:solidFill>
                  <a:schemeClr val="bg2"/>
                </a:solidFill>
              </a:rPr>
              <a:t>Control for confounding variables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289549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1897</TotalTime>
  <Words>1028</Words>
  <Application>Microsoft Macintosh PowerPoint</Application>
  <PresentationFormat>On-screen Show (4:3)</PresentationFormat>
  <Paragraphs>238</Paragraphs>
  <Slides>46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Kimono</vt:lpstr>
      <vt:lpstr>Introduction to fMRI</vt:lpstr>
      <vt:lpstr>PowerPoint Presentation</vt:lpstr>
      <vt:lpstr>PowerPoint Presentation</vt:lpstr>
      <vt:lpstr>Basic principles </vt:lpstr>
      <vt:lpstr>Independent and dependent variables</vt:lpstr>
      <vt:lpstr>Constructing research hypotheses. </vt:lpstr>
      <vt:lpstr>Basic principles </vt:lpstr>
      <vt:lpstr>Causal chains and epiphenomena </vt:lpstr>
      <vt:lpstr>Basic principles </vt:lpstr>
      <vt:lpstr>Selecting appropriate control stimuli. </vt:lpstr>
      <vt:lpstr>Designing or evaluating a research study. </vt:lpstr>
      <vt:lpstr>PowerPoint Presentation</vt:lpstr>
      <vt:lpstr>Blocked Design </vt:lpstr>
      <vt:lpstr>Block Design</vt:lpstr>
      <vt:lpstr>Things to consider in block design</vt:lpstr>
      <vt:lpstr>Possible origins of increases and decreases observed in fMRI. </vt:lpstr>
      <vt:lpstr>Things to consider in block design</vt:lpstr>
      <vt:lpstr>Within-conditions and between-conditions variability. </vt:lpstr>
      <vt:lpstr>Things to consider in block design</vt:lpstr>
      <vt:lpstr> Block Designs and HRF</vt:lpstr>
      <vt:lpstr>Effects of block interval on the fMRI hemodynamic response. </vt:lpstr>
      <vt:lpstr>Effects of block interval on the fMRI hemodynamic response</vt:lpstr>
      <vt:lpstr>Spatial vs. temporal processing in block design</vt:lpstr>
      <vt:lpstr>Insensitivity of blocked designs to the shape of the hemodynamic response. </vt:lpstr>
      <vt:lpstr>A example of block design</vt:lpstr>
      <vt:lpstr>The results of block design study</vt:lpstr>
      <vt:lpstr>PowerPoint Presentation</vt:lpstr>
      <vt:lpstr>Schematic diagram of an event-related fMRI design. </vt:lpstr>
      <vt:lpstr>Event-related fMRI</vt:lpstr>
      <vt:lpstr>Early comparisons of blocked and event-related designs</vt:lpstr>
      <vt:lpstr>comparisons of blocked and event-related designs. </vt:lpstr>
      <vt:lpstr>Use of event-related fMRI to study behavioral selection. </vt:lpstr>
      <vt:lpstr>Use of event-related fMRI to study behavioral selection.</vt:lpstr>
      <vt:lpstr>Principles of ER-FMRI</vt:lpstr>
      <vt:lpstr>Use of an event-related design to separate different phases of an experimental task. </vt:lpstr>
      <vt:lpstr>Use of an event-related design to separate different phases of an experimental task</vt:lpstr>
      <vt:lpstr>Things to consider in ER-FMRI</vt:lpstr>
      <vt:lpstr>Rapid event-related fMRI with randomized stimulus presentation. </vt:lpstr>
      <vt:lpstr>Effects of interstimulus interval upon event-related fMRI activity. </vt:lpstr>
      <vt:lpstr>PowerPoint Presentation</vt:lpstr>
      <vt:lpstr>Semirandom designs</vt:lpstr>
      <vt:lpstr>PowerPoint Presentation</vt:lpstr>
      <vt:lpstr>A sample mixed fMRI design. </vt:lpstr>
      <vt:lpstr>Mixed design</vt:lpstr>
      <vt:lpstr>Transient and sustained activity measured using a mixed design.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</dc:creator>
  <cp:lastModifiedBy>tancy</cp:lastModifiedBy>
  <cp:revision>37</cp:revision>
  <dcterms:created xsi:type="dcterms:W3CDTF">2005-12-11T06:35:28Z</dcterms:created>
  <dcterms:modified xsi:type="dcterms:W3CDTF">2017-10-12T08:06:34Z</dcterms:modified>
</cp:coreProperties>
</file>