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29"/>
  </p:notesMasterIdLst>
  <p:sldIdLst>
    <p:sldId id="256" r:id="rId2"/>
    <p:sldId id="394" r:id="rId3"/>
    <p:sldId id="408" r:id="rId4"/>
    <p:sldId id="411" r:id="rId5"/>
    <p:sldId id="412" r:id="rId6"/>
    <p:sldId id="419" r:id="rId7"/>
    <p:sldId id="413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14" r:id="rId17"/>
    <p:sldId id="415" r:id="rId18"/>
    <p:sldId id="416" r:id="rId19"/>
    <p:sldId id="417" r:id="rId20"/>
    <p:sldId id="418" r:id="rId21"/>
    <p:sldId id="403" r:id="rId22"/>
    <p:sldId id="404" r:id="rId23"/>
    <p:sldId id="405" r:id="rId24"/>
    <p:sldId id="406" r:id="rId25"/>
    <p:sldId id="410" r:id="rId26"/>
    <p:sldId id="407" r:id="rId27"/>
    <p:sldId id="40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04" autoAdjust="0"/>
  </p:normalViewPr>
  <p:slideViewPr>
    <p:cSldViewPr snapToGrid="0" snapToObjects="1">
      <p:cViewPr>
        <p:scale>
          <a:sx n="110" d="100"/>
          <a:sy n="110" d="100"/>
        </p:scale>
        <p:origin x="-81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4747D-A82B-8742-9290-5AB72D984DB4}" type="datetimeFigureOut">
              <a:rPr lang="en-US" smtClean="0"/>
              <a:t>8/21/17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B7669-734B-4D4B-A2EA-3367B61A1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87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Zeros(size(</a:t>
            </a:r>
            <a:r>
              <a:rPr lang="en-US" dirty="0" err="1" smtClean="0"/>
              <a:t>my_mat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7669-734B-4D4B-A2EA-3367B61A11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77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0DABAEC-E592-EC40-952E-53D5BBE93699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  <p:sldLayoutId id="2147483830" r:id="rId17"/>
    <p:sldLayoutId id="2147483831" r:id="rId18"/>
    <p:sldLayoutId id="2147483832" r:id="rId19"/>
    <p:sldLayoutId id="2147483833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sychtoolbox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8869" y="1840030"/>
            <a:ext cx="6909153" cy="1017126"/>
          </a:xfrm>
        </p:spPr>
        <p:txBody>
          <a:bodyPr/>
          <a:lstStyle/>
          <a:p>
            <a:pPr algn="ctr"/>
            <a:r>
              <a:rPr lang="en-US" dirty="0" smtClean="0"/>
              <a:t>MATLAB </a:t>
            </a:r>
            <a:r>
              <a:rPr lang="en-US" dirty="0" err="1" smtClean="0"/>
              <a:t>Psychtoolbox</a:t>
            </a:r>
            <a:r>
              <a:rPr lang="en-US" dirty="0" smtClean="0"/>
              <a:t> 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Tancy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578" y="3347189"/>
            <a:ext cx="1902444" cy="170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241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omputer Moni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60"/>
          <a:stretch>
            <a:fillRect/>
          </a:stretch>
        </p:blipFill>
        <p:spPr bwMode="auto">
          <a:xfrm>
            <a:off x="381000" y="2590800"/>
            <a:ext cx="2667000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62000" y="5410200"/>
            <a:ext cx="1851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Front Buffer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886200" y="1981200"/>
            <a:ext cx="48006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343400" y="2514600"/>
            <a:ext cx="152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1" descr="penc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828800"/>
            <a:ext cx="93662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4419600" y="2667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308725" y="2555875"/>
            <a:ext cx="2301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Step 1: Draw</a:t>
            </a:r>
          </a:p>
          <a:p>
            <a:r>
              <a:rPr lang="en-US"/>
              <a:t>Shape to the back buffer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How you typically work with the </a:t>
            </a:r>
            <a:r>
              <a:rPr lang="en-US" sz="3600" dirty="0" err="1">
                <a:latin typeface="Arial" charset="0"/>
              </a:rPr>
              <a:t>psychtoolbox</a:t>
            </a:r>
            <a:endParaRPr lang="en-US" sz="3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71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How you typically work with the </a:t>
            </a:r>
            <a:r>
              <a:rPr lang="en-US" sz="3600" dirty="0" err="1">
                <a:latin typeface="Arial" charset="0"/>
              </a:rPr>
              <a:t>psychtoolbox</a:t>
            </a:r>
            <a:endParaRPr lang="en-US" sz="3600" dirty="0">
              <a:latin typeface="Arial" charset="0"/>
            </a:endParaRPr>
          </a:p>
        </p:txBody>
      </p:sp>
      <p:pic>
        <p:nvPicPr>
          <p:cNvPr id="3" name="Picture 3" descr="Computer Moni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60"/>
          <a:stretch>
            <a:fillRect/>
          </a:stretch>
        </p:blipFill>
        <p:spPr bwMode="auto">
          <a:xfrm>
            <a:off x="381000" y="2590800"/>
            <a:ext cx="2667000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886200" y="1981200"/>
            <a:ext cx="48006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343400" y="2514600"/>
            <a:ext cx="152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419600" y="2667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990600" y="3124200"/>
            <a:ext cx="152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066800" y="3276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>
            <a:off x="2743200" y="3048000"/>
            <a:ext cx="15240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267200" y="4343400"/>
            <a:ext cx="27828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Step 2:</a:t>
            </a:r>
          </a:p>
          <a:p>
            <a:r>
              <a:rPr lang="en-US"/>
              <a:t>Flip the back buffer</a:t>
            </a:r>
          </a:p>
          <a:p>
            <a:r>
              <a:rPr lang="en-US"/>
              <a:t>to the front buffer</a:t>
            </a:r>
          </a:p>
        </p:txBody>
      </p:sp>
    </p:spTree>
    <p:extLst>
      <p:ext uri="{BB962C8B-B14F-4D97-AF65-F5344CB8AC3E}">
        <p14:creationId xmlns:p14="http://schemas.microsoft.com/office/powerpoint/2010/main" val="4047971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How you typically work with the </a:t>
            </a:r>
            <a:r>
              <a:rPr lang="en-US" sz="3600" dirty="0" err="1">
                <a:latin typeface="Arial" charset="0"/>
              </a:rPr>
              <a:t>psychtoolbox</a:t>
            </a:r>
            <a:endParaRPr lang="en-US" sz="3600" dirty="0">
              <a:latin typeface="Arial" charset="0"/>
            </a:endParaRPr>
          </a:p>
        </p:txBody>
      </p:sp>
      <p:pic>
        <p:nvPicPr>
          <p:cNvPr id="3" name="Picture 3" descr="Computer Moni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60"/>
          <a:stretch>
            <a:fillRect/>
          </a:stretch>
        </p:blipFill>
        <p:spPr bwMode="auto">
          <a:xfrm>
            <a:off x="381000" y="2590800"/>
            <a:ext cx="2667000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86200" y="1981200"/>
            <a:ext cx="48006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38600" y="4038600"/>
            <a:ext cx="465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0"/>
              <a:t>Back Buffer is automatically cleared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343400" y="2514600"/>
            <a:ext cx="152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990600" y="3124200"/>
            <a:ext cx="152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066800" y="3276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71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How you typically work with the </a:t>
            </a:r>
            <a:r>
              <a:rPr lang="en-US" sz="3600" dirty="0" err="1">
                <a:latin typeface="Arial" charset="0"/>
              </a:rPr>
              <a:t>psychtoolbox</a:t>
            </a:r>
            <a:endParaRPr lang="en-US" sz="3600" dirty="0">
              <a:latin typeface="Arial" charset="0"/>
            </a:endParaRPr>
          </a:p>
        </p:txBody>
      </p:sp>
      <p:pic>
        <p:nvPicPr>
          <p:cNvPr id="3" name="Picture 3" descr="Computer Moni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60"/>
          <a:stretch>
            <a:fillRect/>
          </a:stretch>
        </p:blipFill>
        <p:spPr bwMode="auto">
          <a:xfrm>
            <a:off x="381000" y="2590800"/>
            <a:ext cx="2667000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86200" y="1981200"/>
            <a:ext cx="48006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343400" y="2514600"/>
            <a:ext cx="152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990600" y="3124200"/>
            <a:ext cx="152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066800" y="3276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537325" y="3089275"/>
            <a:ext cx="20732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Now you can continue with your next frame of animation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410200" y="2590800"/>
            <a:ext cx="3810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15" descr="penc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81200"/>
            <a:ext cx="93662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971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omputer Moni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60"/>
          <a:stretch>
            <a:fillRect/>
          </a:stretch>
        </p:blipFill>
        <p:spPr bwMode="auto">
          <a:xfrm>
            <a:off x="381000" y="2590800"/>
            <a:ext cx="2667000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86200" y="1981200"/>
            <a:ext cx="48006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343400" y="2514600"/>
            <a:ext cx="152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990600" y="3124200"/>
            <a:ext cx="152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5410200" y="2590800"/>
            <a:ext cx="3810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057400" y="3276600"/>
            <a:ext cx="3810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 flipH="1">
            <a:off x="2743200" y="3048000"/>
            <a:ext cx="15240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191000" y="3962400"/>
            <a:ext cx="27828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/>
          </a:p>
          <a:p>
            <a:r>
              <a:rPr lang="en-US"/>
              <a:t>Flip the back buffer</a:t>
            </a:r>
          </a:p>
          <a:p>
            <a:r>
              <a:rPr lang="en-US"/>
              <a:t>to the front buffer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How you typically work with the </a:t>
            </a:r>
            <a:r>
              <a:rPr lang="en-US" sz="3600" dirty="0" err="1">
                <a:latin typeface="Arial" charset="0"/>
              </a:rPr>
              <a:t>psychtoolbox</a:t>
            </a:r>
            <a:endParaRPr lang="en-US" sz="3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71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omputer Moni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60"/>
          <a:stretch>
            <a:fillRect/>
          </a:stretch>
        </p:blipFill>
        <p:spPr bwMode="auto">
          <a:xfrm>
            <a:off x="381000" y="2590800"/>
            <a:ext cx="2667000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86200" y="1981200"/>
            <a:ext cx="48006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343400" y="2514600"/>
            <a:ext cx="152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990600" y="3124200"/>
            <a:ext cx="152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057400" y="3276600"/>
            <a:ext cx="3810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4038600" y="4038600"/>
            <a:ext cx="465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0"/>
              <a:t>Back Buffer is automatically cleared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How you typically work with the </a:t>
            </a:r>
            <a:r>
              <a:rPr lang="en-US" sz="3600" dirty="0" err="1">
                <a:latin typeface="Arial" charset="0"/>
              </a:rPr>
              <a:t>psychtoolbox</a:t>
            </a:r>
            <a:endParaRPr lang="en-US" sz="3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71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0285" y="1714500"/>
            <a:ext cx="8581572" cy="2686050"/>
          </a:xfrm>
        </p:spPr>
        <p:txBody>
          <a:bodyPr>
            <a:noAutofit/>
          </a:bodyPr>
          <a:lstStyle/>
          <a:p>
            <a:r>
              <a:rPr lang="en-US" sz="2600" dirty="0" smtClean="0"/>
              <a:t>Whenever you draw to the screen in PTB, you are drawing to the back buffer</a:t>
            </a:r>
          </a:p>
          <a:p>
            <a:r>
              <a:rPr lang="en-US" sz="2600" dirty="0" smtClean="0"/>
              <a:t>You will not see anything you've drawn until you "Flip" the buffers</a:t>
            </a:r>
          </a:p>
          <a:p>
            <a:r>
              <a:rPr lang="en-US" sz="2600" dirty="0" smtClean="0"/>
              <a:t>This separates drawing and arranging time from presentation time – you can wait until the precise moment you want everything to appear and pull the trigger (Flip)</a:t>
            </a:r>
            <a:endParaRPr lang="en-US" sz="2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9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60687" y="1588479"/>
            <a:ext cx="5307560" cy="2994422"/>
          </a:xfrm>
        </p:spPr>
        <p:txBody>
          <a:bodyPr/>
          <a:lstStyle/>
          <a:p>
            <a:r>
              <a:rPr lang="en-US" dirty="0" smtClean="0"/>
              <a:t>Opening the screen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8700" y="2206116"/>
            <a:ext cx="7861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[</a:t>
            </a:r>
            <a:r>
              <a:rPr lang="en-US" sz="2000" dirty="0" err="1">
                <a:latin typeface="Courier"/>
                <a:cs typeface="Courier"/>
              </a:rPr>
              <a:t>windowPtr,rect</a:t>
            </a:r>
            <a:r>
              <a:rPr lang="en-US" sz="2000" dirty="0">
                <a:latin typeface="Courier"/>
                <a:cs typeface="Courier"/>
              </a:rPr>
              <a:t>]=Screen('</a:t>
            </a:r>
            <a:r>
              <a:rPr lang="en-US" sz="2000" dirty="0" err="1">
                <a:latin typeface="Courier"/>
                <a:cs typeface="Courier"/>
              </a:rPr>
              <a:t>OpenWindow</a:t>
            </a:r>
            <a:r>
              <a:rPr lang="en-US" sz="2000" dirty="0">
                <a:latin typeface="Courier"/>
                <a:cs typeface="Courier"/>
              </a:rPr>
              <a:t>',</a:t>
            </a:r>
            <a:r>
              <a:rPr lang="en-US" sz="2000" dirty="0" err="1">
                <a:latin typeface="Courier"/>
                <a:cs typeface="Courier"/>
              </a:rPr>
              <a:t>ScreenNumber</a:t>
            </a:r>
            <a:r>
              <a:rPr lang="en-US" sz="2000" dirty="0">
                <a:latin typeface="Courier"/>
                <a:cs typeface="Courier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67654" y="2890576"/>
            <a:ext cx="32603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/>
                </a:solidFill>
              </a:rPr>
              <a:t>which screen you want to open (you may have multiple monitors)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3576" y="2912764"/>
            <a:ext cx="23079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returns a number that we will use to refer to this screen in future commands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91557" y="4368536"/>
            <a:ext cx="3525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/>
                </a:solidFill>
              </a:rPr>
              <a:t>returns a rectangle (a vector of four numbers) that describe the dimensions of the screen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917743" y="2606226"/>
            <a:ext cx="0" cy="326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0"/>
          </p:cNvCxnSpPr>
          <p:nvPr/>
        </p:nvCxnSpPr>
        <p:spPr>
          <a:xfrm flipH="1" flipV="1">
            <a:off x="3164052" y="2483118"/>
            <a:ext cx="1390209" cy="18854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081348" y="2483118"/>
            <a:ext cx="1" cy="4916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03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7988" y="188362"/>
            <a:ext cx="9336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[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windowPtr,rect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]=Screen('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OpenWindow</a:t>
            </a:r>
            <a:r>
              <a:rPr lang="en-US" sz="2400" dirty="0">
                <a:latin typeface="Courier"/>
                <a:cs typeface="Courier"/>
              </a:rPr>
              <a:t>',</a:t>
            </a:r>
            <a:r>
              <a:rPr lang="en-US" sz="2400" dirty="0" err="1">
                <a:latin typeface="Courier"/>
                <a:cs typeface="Courier"/>
              </a:rPr>
              <a:t>ScreenNumber</a:t>
            </a:r>
            <a:r>
              <a:rPr lang="en-US" sz="2400" dirty="0">
                <a:latin typeface="Courier"/>
                <a:cs typeface="Courier"/>
              </a:rPr>
              <a:t>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345545" y="796636"/>
            <a:ext cx="1789546" cy="565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57322" y="1128341"/>
            <a:ext cx="594149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Slight OS difference here!</a:t>
            </a:r>
          </a:p>
          <a:p>
            <a:r>
              <a:rPr lang="en-US" sz="2400" dirty="0"/>
              <a:t>For all platform differences, see http://</a:t>
            </a:r>
            <a:r>
              <a:rPr lang="en-US" sz="2400" dirty="0" err="1"/>
              <a:t>psychtoolbox.org</a:t>
            </a:r>
            <a:r>
              <a:rPr lang="en-US" sz="2400" dirty="0"/>
              <a:t>/</a:t>
            </a:r>
            <a:r>
              <a:rPr lang="en-US" sz="2400" dirty="0" err="1"/>
              <a:t>PlatformDifferences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382690" y="2540223"/>
            <a:ext cx="6376522" cy="1200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Courier"/>
                <a:cs typeface="Courier"/>
              </a:rPr>
              <a:t>&gt;&gt; </a:t>
            </a:r>
            <a:r>
              <a:rPr lang="pl-PL" sz="2400" dirty="0" err="1">
                <a:latin typeface="Courier"/>
                <a:cs typeface="Courier"/>
              </a:rPr>
              <a:t>Screen</a:t>
            </a:r>
            <a:r>
              <a:rPr lang="pl-PL" sz="2400" dirty="0">
                <a:latin typeface="Courier"/>
                <a:cs typeface="Courier"/>
              </a:rPr>
              <a:t>('</a:t>
            </a:r>
            <a:r>
              <a:rPr lang="pl-PL" sz="2400" dirty="0" err="1">
                <a:latin typeface="Courier"/>
                <a:cs typeface="Courier"/>
              </a:rPr>
              <a:t>Screens</a:t>
            </a:r>
            <a:r>
              <a:rPr lang="pl-PL" sz="2400" dirty="0">
                <a:latin typeface="Courier"/>
                <a:cs typeface="Courier"/>
              </a:rPr>
              <a:t>')</a:t>
            </a:r>
          </a:p>
          <a:p>
            <a:endParaRPr lang="pl-PL" sz="2400" dirty="0">
              <a:latin typeface="Courier"/>
              <a:cs typeface="Courier"/>
            </a:endParaRPr>
          </a:p>
          <a:p>
            <a:endParaRPr lang="pl-PL" sz="2400" dirty="0"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933" y="3502772"/>
            <a:ext cx="83529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MAC OS X:</a:t>
            </a:r>
          </a:p>
          <a:p>
            <a:r>
              <a:rPr lang="en-US" sz="2000" dirty="0"/>
              <a:t>	0 is the main display (with the </a:t>
            </a:r>
            <a:r>
              <a:rPr lang="en-US" sz="2000" dirty="0" err="1"/>
              <a:t>menubar</a:t>
            </a:r>
            <a:r>
              <a:rPr lang="en-US" sz="2000" dirty="0"/>
              <a:t>) and 1 is the first external display</a:t>
            </a:r>
          </a:p>
          <a:p>
            <a:endParaRPr lang="en-US" sz="2000" dirty="0" smtClean="0"/>
          </a:p>
          <a:p>
            <a:r>
              <a:rPr lang="en-US" sz="2000" dirty="0" smtClean="0"/>
              <a:t>WINDOWS</a:t>
            </a:r>
            <a:r>
              <a:rPr lang="en-US" sz="2000" dirty="0"/>
              <a:t>: </a:t>
            </a:r>
          </a:p>
          <a:p>
            <a:r>
              <a:rPr lang="en-US" sz="2000" dirty="0"/>
              <a:t>	0 refers to all displays together, then 1 is the main monitor and 2-x are externals</a:t>
            </a:r>
          </a:p>
          <a:p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480683" y="5331704"/>
            <a:ext cx="6376522" cy="1200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Courier"/>
                <a:cs typeface="Courier"/>
              </a:rPr>
              <a:t>&gt;&gt; max(</a:t>
            </a:r>
            <a:r>
              <a:rPr lang="pl-PL" sz="2400" dirty="0" err="1">
                <a:latin typeface="Courier"/>
                <a:cs typeface="Courier"/>
              </a:rPr>
              <a:t>Screen</a:t>
            </a:r>
            <a:r>
              <a:rPr lang="pl-PL" sz="2400" dirty="0">
                <a:latin typeface="Courier"/>
                <a:cs typeface="Courier"/>
              </a:rPr>
              <a:t>('</a:t>
            </a:r>
            <a:r>
              <a:rPr lang="pl-PL" sz="2400" dirty="0" err="1">
                <a:latin typeface="Courier"/>
                <a:cs typeface="Courier"/>
              </a:rPr>
              <a:t>Screens</a:t>
            </a:r>
            <a:r>
              <a:rPr lang="pl-PL" sz="2400" dirty="0">
                <a:latin typeface="Courier"/>
                <a:cs typeface="Courier"/>
              </a:rPr>
              <a:t>'))</a:t>
            </a:r>
          </a:p>
          <a:p>
            <a:endParaRPr lang="pl-PL" sz="2400" dirty="0">
              <a:latin typeface="Courier"/>
              <a:cs typeface="Courier"/>
            </a:endParaRPr>
          </a:p>
          <a:p>
            <a:endParaRPr lang="pl-PL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7684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 animBg="1"/>
      <p:bldP spid="10" grpId="0"/>
      <p:bldP spid="11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611" y="608847"/>
            <a:ext cx="7429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[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windowPtr,</a:t>
            </a:r>
            <a:r>
              <a:rPr lang="en-US" sz="2000" dirty="0" err="1">
                <a:latin typeface="Courier"/>
                <a:cs typeface="Courier"/>
              </a:rPr>
              <a:t>rect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]=Screen('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OpenWindow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',</a:t>
            </a: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ScreenNumber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970611" y="1744578"/>
            <a:ext cx="7177602" cy="4160938"/>
            <a:chOff x="1480683" y="1669193"/>
            <a:chExt cx="6376522" cy="3339760"/>
          </a:xfrm>
        </p:grpSpPr>
        <p:sp>
          <p:nvSpPr>
            <p:cNvPr id="8" name="TextBox 7"/>
            <p:cNvSpPr txBox="1"/>
            <p:nvPr/>
          </p:nvSpPr>
          <p:spPr>
            <a:xfrm>
              <a:off x="1480683" y="1669193"/>
              <a:ext cx="6376522" cy="8152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sz="2000" dirty="0">
                <a:latin typeface="Courier"/>
                <a:cs typeface="Courier"/>
              </a:endParaRPr>
            </a:p>
            <a:p>
              <a:r>
                <a:rPr lang="en-US" sz="2000" dirty="0" err="1" smtClean="0">
                  <a:latin typeface="Courier"/>
                  <a:cs typeface="Courier"/>
                </a:rPr>
                <a:t>rect</a:t>
              </a:r>
              <a:r>
                <a:rPr lang="en-US" sz="2000" dirty="0" smtClean="0">
                  <a:latin typeface="Courier"/>
                  <a:cs typeface="Courier"/>
                </a:rPr>
                <a:t> =</a:t>
              </a:r>
              <a:endParaRPr lang="en-US" sz="2000" dirty="0">
                <a:latin typeface="Courier"/>
                <a:cs typeface="Courier"/>
              </a:endParaRPr>
            </a:p>
            <a:p>
              <a:r>
                <a:rPr lang="en-US" sz="2000" dirty="0" smtClean="0">
                  <a:latin typeface="Courier"/>
                  <a:cs typeface="Courier"/>
                </a:rPr>
                <a:t>0           </a:t>
              </a:r>
              <a:r>
                <a:rPr lang="en-US" sz="2000" dirty="0">
                  <a:latin typeface="Courier"/>
                  <a:cs typeface="Courier"/>
                </a:rPr>
                <a:t>0        </a:t>
              </a:r>
              <a:r>
                <a:rPr lang="en-US" sz="2000" dirty="0" smtClean="0">
                  <a:latin typeface="Courier"/>
                  <a:cs typeface="Courier"/>
                </a:rPr>
                <a:t>1680        </a:t>
              </a:r>
              <a:r>
                <a:rPr lang="en-US" sz="2000" dirty="0">
                  <a:latin typeface="Courier"/>
                  <a:cs typeface="Courier"/>
                </a:rPr>
                <a:t>1050</a:t>
              </a:r>
              <a:endParaRPr lang="pl-PL" sz="2000" dirty="0">
                <a:latin typeface="Courier"/>
                <a:cs typeface="Courier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47596" y="2762250"/>
              <a:ext cx="3582866" cy="19196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00437" y="4687806"/>
              <a:ext cx="1445258" cy="3211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(1680,1050)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06892" y="2489729"/>
              <a:ext cx="553127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(0,0)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960079" y="2623039"/>
              <a:ext cx="271828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513135" y="2864829"/>
              <a:ext cx="0" cy="167053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744310" y="2460422"/>
              <a:ext cx="315058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>
                  <a:solidFill>
                    <a:schemeClr val="accent1"/>
                  </a:solidFill>
                </a:rPr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6894" y="4476039"/>
              <a:ext cx="315058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>
                  <a:solidFill>
                    <a:schemeClr val="accent1"/>
                  </a:solidFill>
                </a:rPr>
                <a:t>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22884" y="1940170"/>
              <a:ext cx="696057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>
                  <a:solidFill>
                    <a:schemeClr val="accent5"/>
                  </a:solidFill>
                </a:rPr>
                <a:t>width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82434" y="1940170"/>
              <a:ext cx="696057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>
                  <a:solidFill>
                    <a:schemeClr val="accent2"/>
                  </a:solidFill>
                </a:rPr>
                <a:t>height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1839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73743"/>
            <a:ext cx="8229600" cy="808038"/>
          </a:xfrm>
        </p:spPr>
        <p:txBody>
          <a:bodyPr/>
          <a:lstStyle/>
          <a:p>
            <a:r>
              <a:rPr lang="en-US" dirty="0" err="1">
                <a:latin typeface="Arial" charset="0"/>
              </a:rPr>
              <a:t>Psychtoolbox</a:t>
            </a:r>
            <a:r>
              <a:rPr lang="en-US" dirty="0">
                <a:latin typeface="Arial" charset="0"/>
              </a:rPr>
              <a:t> Basics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39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333333"/>
                </a:solidFill>
                <a:latin typeface="Arial" charset="0"/>
              </a:rPr>
              <a:t>Computers are perfect for creating and displaying visual psychophysics stimuli</a:t>
            </a:r>
          </a:p>
          <a:p>
            <a:r>
              <a:rPr lang="en-US" dirty="0">
                <a:solidFill>
                  <a:srgbClr val="333333"/>
                </a:solidFill>
                <a:latin typeface="Arial" charset="0"/>
              </a:rPr>
              <a:t>Programs usually written in a low-level language (e.g. C or Pascal) to achieve full control of the hardware for precise stimulus display but are difficult to program</a:t>
            </a:r>
          </a:p>
          <a:p>
            <a:r>
              <a:rPr lang="en-US" dirty="0">
                <a:solidFill>
                  <a:srgbClr val="333333"/>
                </a:solidFill>
                <a:latin typeface="Arial" charset="0"/>
              </a:rPr>
              <a:t>Interpreted languages like </a:t>
            </a:r>
            <a:r>
              <a:rPr lang="en-US" dirty="0" err="1">
                <a:solidFill>
                  <a:srgbClr val="333333"/>
                </a:solidFill>
                <a:latin typeface="Arial" charset="0"/>
              </a:rPr>
              <a:t>Matlab</a:t>
            </a:r>
            <a:r>
              <a:rPr lang="en-US" dirty="0">
                <a:solidFill>
                  <a:srgbClr val="333333"/>
                </a:solidFill>
                <a:latin typeface="Arial" charset="0"/>
              </a:rPr>
              <a:t> are abstracted from hardware details and provide friendlier development environments</a:t>
            </a:r>
          </a:p>
          <a:p>
            <a:r>
              <a:rPr lang="en-US" dirty="0">
                <a:solidFill>
                  <a:srgbClr val="333333"/>
                </a:solidFill>
                <a:latin typeface="Arial" charset="0"/>
              </a:rPr>
              <a:t>The Psychophysics Toolbox is a software package that allows </a:t>
            </a:r>
            <a:r>
              <a:rPr lang="en-US" dirty="0" err="1">
                <a:solidFill>
                  <a:srgbClr val="333333"/>
                </a:solidFill>
                <a:latin typeface="Arial" charset="0"/>
              </a:rPr>
              <a:t>Matlab</a:t>
            </a:r>
            <a:r>
              <a:rPr lang="en-US" dirty="0">
                <a:solidFill>
                  <a:srgbClr val="333333"/>
                </a:solidFill>
                <a:latin typeface="Arial" charset="0"/>
              </a:rPr>
              <a:t> to fully control the hardware for precise stimulus display while retaining the flexibility and ease of </a:t>
            </a:r>
            <a:r>
              <a:rPr lang="en-US" dirty="0" err="1">
                <a:solidFill>
                  <a:srgbClr val="333333"/>
                </a:solidFill>
                <a:latin typeface="Arial" charset="0"/>
              </a:rPr>
              <a:t>Matlab</a:t>
            </a:r>
            <a:r>
              <a:rPr lang="en-US" dirty="0">
                <a:solidFill>
                  <a:srgbClr val="333333"/>
                </a:solidFill>
                <a:latin typeface="Arial" charset="0"/>
              </a:rPr>
              <a:t>. </a:t>
            </a:r>
            <a:endParaRPr lang="en-US" dirty="0" smtClean="0">
              <a:solidFill>
                <a:srgbClr val="333333"/>
              </a:solidFill>
              <a:latin typeface="Arial" charset="0"/>
            </a:endParaRPr>
          </a:p>
          <a:p>
            <a:r>
              <a:rPr lang="en-US" dirty="0" err="1">
                <a:solidFill>
                  <a:srgbClr val="333333"/>
                </a:solidFill>
                <a:latin typeface="Arial" charset="0"/>
              </a:rPr>
              <a:t>Brainard</a:t>
            </a:r>
            <a:r>
              <a:rPr lang="en-US" dirty="0">
                <a:solidFill>
                  <a:srgbClr val="333333"/>
                </a:solidFill>
                <a:latin typeface="Arial" charset="0"/>
              </a:rPr>
              <a:t>, D. H. (1997) The Psychophysics Toolbox, Spatial Vision 10:433-436</a:t>
            </a:r>
          </a:p>
          <a:p>
            <a:endParaRPr lang="en-US" dirty="0">
              <a:solidFill>
                <a:srgbClr val="33333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688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8700" y="-20365"/>
            <a:ext cx="7200900" cy="1114425"/>
          </a:xfrm>
        </p:spPr>
        <p:txBody>
          <a:bodyPr/>
          <a:lstStyle/>
          <a:p>
            <a:r>
              <a:rPr lang="en-US" dirty="0" smtClean="0"/>
              <a:t>Using Screen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8545" y="1094060"/>
            <a:ext cx="9144000" cy="56323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urier"/>
                <a:cs typeface="Courier"/>
              </a:rPr>
              <a:t>function </a:t>
            </a:r>
            <a:r>
              <a:rPr lang="en-US" sz="2400" dirty="0" err="1">
                <a:latin typeface="Courier"/>
                <a:cs typeface="Courier"/>
              </a:rPr>
              <a:t>drawSomething</a:t>
            </a:r>
            <a:r>
              <a:rPr lang="en-US" sz="2400" dirty="0">
                <a:latin typeface="Courier"/>
                <a:cs typeface="Courier"/>
              </a:rPr>
              <a:t>()</a:t>
            </a: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[</a:t>
            </a:r>
            <a:r>
              <a:rPr lang="en-US" sz="2400" dirty="0" err="1">
                <a:latin typeface="Courier"/>
                <a:cs typeface="Courier"/>
              </a:rPr>
              <a:t>wPtr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rect</a:t>
            </a:r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 smtClean="0">
                <a:latin typeface="Courier"/>
                <a:cs typeface="Courier"/>
              </a:rPr>
              <a:t>] = Screen(</a:t>
            </a:r>
            <a:r>
              <a:rPr lang="en-US" sz="2400" dirty="0" smtClean="0">
                <a:solidFill>
                  <a:srgbClr val="A300A9"/>
                </a:solidFill>
                <a:latin typeface="Courier"/>
                <a:cs typeface="Courier"/>
              </a:rPr>
              <a:t>'</a:t>
            </a:r>
            <a:r>
              <a:rPr lang="en-US" sz="2400" dirty="0" err="1" smtClean="0">
                <a:solidFill>
                  <a:srgbClr val="A300A9"/>
                </a:solidFill>
                <a:latin typeface="Courier"/>
                <a:cs typeface="Courier"/>
              </a:rPr>
              <a:t>OpenWindow</a:t>
            </a:r>
            <a:r>
              <a:rPr lang="en-US" sz="2400" dirty="0" smtClean="0">
                <a:solidFill>
                  <a:srgbClr val="A300A9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latin typeface="Courier"/>
                <a:cs typeface="Courier"/>
              </a:rPr>
              <a:t>,max(Screen('Screens')));  </a:t>
            </a:r>
            <a:r>
              <a:rPr lang="en-US" sz="2400" dirty="0" smtClean="0">
                <a:solidFill>
                  <a:schemeClr val="accent5"/>
                </a:solidFill>
                <a:latin typeface="Courier"/>
                <a:cs typeface="Courier"/>
              </a:rPr>
              <a:t>%open the screen</a:t>
            </a:r>
          </a:p>
          <a:p>
            <a:r>
              <a:rPr lang="en-US" sz="2400" dirty="0" smtClean="0">
                <a:latin typeface="Courier"/>
                <a:cs typeface="Courier"/>
              </a:rPr>
              <a:t>Screen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>
                <a:solidFill>
                  <a:srgbClr val="A300A9"/>
                </a:solidFill>
                <a:latin typeface="Courier"/>
                <a:cs typeface="Courier"/>
              </a:rPr>
              <a:t>'</a:t>
            </a:r>
            <a:r>
              <a:rPr lang="en-US" sz="2400" dirty="0" err="1">
                <a:solidFill>
                  <a:srgbClr val="A300A9"/>
                </a:solidFill>
                <a:latin typeface="Courier"/>
                <a:cs typeface="Courier"/>
              </a:rPr>
              <a:t>FillRect</a:t>
            </a:r>
            <a:r>
              <a:rPr lang="en-US" sz="2400" dirty="0">
                <a:solidFill>
                  <a:srgbClr val="A300A9"/>
                </a:solidFill>
                <a:latin typeface="Courier"/>
                <a:cs typeface="Courier"/>
              </a:rPr>
              <a:t>'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>
                <a:latin typeface="Courier"/>
                <a:cs typeface="Courier"/>
              </a:rPr>
              <a:t>wPtr</a:t>
            </a:r>
            <a:r>
              <a:rPr lang="en-US" sz="2400" dirty="0">
                <a:latin typeface="Courier"/>
                <a:cs typeface="Courier"/>
              </a:rPr>
              <a:t>, [255 0 0],[100 100 500 500]);      </a:t>
            </a:r>
            <a:r>
              <a:rPr lang="en-US" sz="2400" dirty="0">
                <a:solidFill>
                  <a:srgbClr val="528A02"/>
                </a:solidFill>
                <a:latin typeface="Courier"/>
                <a:cs typeface="Courier"/>
              </a:rPr>
              <a:t>%draw a rectangle on the back buffer</a:t>
            </a:r>
          </a:p>
          <a:p>
            <a:r>
              <a:rPr lang="en-US" sz="2400" dirty="0">
                <a:latin typeface="Courier"/>
                <a:cs typeface="Courier"/>
              </a:rPr>
              <a:t>Screen(</a:t>
            </a:r>
            <a:r>
              <a:rPr lang="en-US" sz="2400" dirty="0">
                <a:solidFill>
                  <a:srgbClr val="A300A9"/>
                </a:solidFill>
                <a:latin typeface="Courier"/>
                <a:cs typeface="Courier"/>
              </a:rPr>
              <a:t>'Flip'</a:t>
            </a:r>
            <a:r>
              <a:rPr lang="en-US" sz="2400" dirty="0">
                <a:latin typeface="Courier"/>
                <a:cs typeface="Courier"/>
              </a:rPr>
              <a:t>,</a:t>
            </a:r>
            <a:r>
              <a:rPr lang="en-US" sz="2400" dirty="0" err="1">
                <a:latin typeface="Courier"/>
                <a:cs typeface="Courier"/>
              </a:rPr>
              <a:t>wPtr</a:t>
            </a:r>
            <a:r>
              <a:rPr lang="en-US" sz="2400" dirty="0">
                <a:latin typeface="Courier"/>
                <a:cs typeface="Courier"/>
              </a:rPr>
              <a:t>);                                        </a:t>
            </a:r>
            <a:r>
              <a:rPr lang="en-US" sz="2400" dirty="0">
                <a:solidFill>
                  <a:srgbClr val="528A02"/>
                </a:solidFill>
                <a:latin typeface="Courier"/>
                <a:cs typeface="Courier"/>
              </a:rPr>
              <a:t>%flip the buffers</a:t>
            </a:r>
          </a:p>
          <a:p>
            <a:r>
              <a:rPr lang="en-US" sz="2400" dirty="0" err="1">
                <a:latin typeface="Courier"/>
                <a:cs typeface="Courier"/>
              </a:rPr>
              <a:t>KbWait</a:t>
            </a:r>
            <a:r>
              <a:rPr lang="en-US" sz="2400" dirty="0">
                <a:latin typeface="Courier"/>
                <a:cs typeface="Courier"/>
              </a:rPr>
              <a:t>();                     </a:t>
            </a:r>
            <a:r>
              <a:rPr lang="en-US" sz="2400" dirty="0" smtClean="0">
                <a:latin typeface="Courier"/>
                <a:cs typeface="Courier"/>
              </a:rPr>
              <a:t>color     </a:t>
            </a:r>
            <a:r>
              <a:rPr lang="en-US" sz="2400" dirty="0" err="1" smtClean="0">
                <a:latin typeface="Courier"/>
                <a:cs typeface="Courier"/>
              </a:rPr>
              <a:t>rect</a:t>
            </a:r>
            <a:r>
              <a:rPr lang="en-US" sz="2400" dirty="0" smtClean="0">
                <a:latin typeface="Courier"/>
                <a:cs typeface="Courier"/>
              </a:rPr>
              <a:t>                         </a:t>
            </a:r>
            <a:r>
              <a:rPr lang="en-US" sz="2400" dirty="0">
                <a:solidFill>
                  <a:srgbClr val="528A02"/>
                </a:solidFill>
                <a:latin typeface="Courier"/>
                <a:cs typeface="Courier"/>
              </a:rPr>
              <a:t>%wait until key pressed</a:t>
            </a: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clear Screen;</a:t>
            </a:r>
          </a:p>
          <a:p>
            <a:endParaRPr lang="en-US" sz="2400" dirty="0">
              <a:solidFill>
                <a:srgbClr val="3366FF"/>
              </a:solidFill>
              <a:latin typeface="Courier"/>
              <a:cs typeface="Courier"/>
            </a:endParaRPr>
          </a:p>
          <a:p>
            <a:r>
              <a:rPr lang="en-US" sz="2400" dirty="0" smtClean="0">
                <a:solidFill>
                  <a:srgbClr val="3366FF"/>
                </a:solidFill>
                <a:latin typeface="Courier"/>
                <a:cs typeface="Courier"/>
              </a:rPr>
              <a:t>end</a:t>
            </a:r>
            <a:endParaRPr lang="en-US" sz="2400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461000" y="3371273"/>
            <a:ext cx="207818" cy="1073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414491" y="3246582"/>
            <a:ext cx="207818" cy="1073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261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Basic Display Loop in </a:t>
            </a:r>
            <a:r>
              <a:rPr lang="en-US" sz="3600" dirty="0" err="1">
                <a:latin typeface="Arial" charset="0"/>
              </a:rPr>
              <a:t>PsychToolbox</a:t>
            </a:r>
            <a:r>
              <a:rPr lang="en-US" sz="3600" dirty="0">
                <a:latin typeface="Arial" charset="0"/>
              </a:rPr>
              <a:t> (PTB)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39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tx2"/>
                </a:solidFill>
                <a:latin typeface="Arial" charset="0"/>
              </a:rPr>
              <a:t>% Open Window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chemeClr val="tx2"/>
                </a:solidFill>
                <a:latin typeface="Arial" charset="0"/>
              </a:rPr>
              <a:t>% while some condition is true do the following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chemeClr val="tx2"/>
                </a:solidFill>
                <a:latin typeface="Arial" charset="0"/>
              </a:rPr>
              <a:t>	% draw something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chemeClr val="tx2"/>
                </a:solidFill>
                <a:latin typeface="Arial" charset="0"/>
              </a:rPr>
              <a:t>	% make some changes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chemeClr val="tx2"/>
                </a:solidFill>
                <a:latin typeface="Arial" charset="0"/>
              </a:rPr>
              <a:t>	% repeat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chemeClr val="tx2"/>
                </a:solidFill>
                <a:latin typeface="Arial" charset="0"/>
              </a:rPr>
              <a:t>% Close screen</a:t>
            </a:r>
          </a:p>
        </p:txBody>
      </p:sp>
    </p:spTree>
    <p:extLst>
      <p:ext uri="{BB962C8B-B14F-4D97-AF65-F5344CB8AC3E}">
        <p14:creationId xmlns:p14="http://schemas.microsoft.com/office/powerpoint/2010/main" val="4047971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561"/>
            <a:ext cx="8229600" cy="808038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Task 1: Basic Display Loop in PTB (code)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5182" y="1789545"/>
            <a:ext cx="1385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</a:t>
            </a:r>
            <a:r>
              <a:rPr lang="en-US" dirty="0" err="1" smtClean="0"/>
              <a:t>raw_stuff.m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71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Moving Shapes around the Screen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39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solidFill>
                  <a:schemeClr val="tx2"/>
                </a:solidFill>
                <a:latin typeface="Arial" charset="0"/>
              </a:rPr>
              <a:t>Shapes are defined by an array of numbers </a:t>
            </a:r>
            <a:br>
              <a:rPr lang="en-US" dirty="0">
                <a:solidFill>
                  <a:schemeClr val="tx2"/>
                </a:solidFill>
                <a:latin typeface="Arial" charset="0"/>
              </a:rPr>
            </a:br>
            <a:r>
              <a:rPr lang="en-US" dirty="0">
                <a:solidFill>
                  <a:schemeClr val="tx2"/>
                </a:solidFill>
                <a:latin typeface="Arial" charset="0"/>
              </a:rPr>
              <a:t>e.g. sh1 = [10, 15, 40, 45] ; 	% [x1, y1, x2, y2]</a:t>
            </a:r>
            <a:br>
              <a:rPr lang="en-US" dirty="0">
                <a:solidFill>
                  <a:schemeClr val="tx2"/>
                </a:solidFill>
                <a:latin typeface="Arial" charset="0"/>
              </a:rPr>
            </a:br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" charset="0"/>
              </a:rPr>
              <a:t>To move a shape in the x direction by 5 pixels we need to increment both x coordinates by 5</a:t>
            </a:r>
            <a:br>
              <a:rPr lang="en-US" dirty="0">
                <a:solidFill>
                  <a:schemeClr val="tx2"/>
                </a:solidFill>
                <a:latin typeface="Arial" charset="0"/>
              </a:rPr>
            </a:br>
            <a:r>
              <a:rPr lang="en-US" dirty="0">
                <a:solidFill>
                  <a:schemeClr val="tx2"/>
                </a:solidFill>
                <a:latin typeface="Arial" charset="0"/>
              </a:rPr>
              <a:t>e.g. sh1(1) = sh1(1) +5; sh1(3) = sh1(3) +5</a:t>
            </a:r>
            <a:br>
              <a:rPr lang="en-US" dirty="0">
                <a:solidFill>
                  <a:schemeClr val="tx2"/>
                </a:solidFill>
                <a:latin typeface="Arial" charset="0"/>
              </a:rPr>
            </a:br>
            <a:r>
              <a:rPr lang="en-US" dirty="0">
                <a:solidFill>
                  <a:schemeClr val="tx2"/>
                </a:solidFill>
                <a:latin typeface="Arial" charset="0"/>
              </a:rPr>
              <a:t>	or use another array: sh1 = sh1 + [5, 0, 5, 0];</a:t>
            </a:r>
            <a:br>
              <a:rPr lang="en-US" dirty="0">
                <a:solidFill>
                  <a:schemeClr val="tx2"/>
                </a:solidFill>
                <a:latin typeface="Arial" charset="0"/>
              </a:rPr>
            </a:br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" charset="0"/>
              </a:rPr>
              <a:t>Same for moving in the y direction</a:t>
            </a:r>
            <a:br>
              <a:rPr lang="en-US" dirty="0">
                <a:solidFill>
                  <a:schemeClr val="tx2"/>
                </a:solidFill>
                <a:latin typeface="Arial" charset="0"/>
              </a:rPr>
            </a:br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" charset="0"/>
              </a:rPr>
              <a:t>Increment both if you want to move diagonally</a:t>
            </a:r>
          </a:p>
        </p:txBody>
      </p:sp>
    </p:spTree>
    <p:extLst>
      <p:ext uri="{BB962C8B-B14F-4D97-AF65-F5344CB8AC3E}">
        <p14:creationId xmlns:p14="http://schemas.microsoft.com/office/powerpoint/2010/main" val="4047971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Task 2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04800" y="1524000"/>
            <a:ext cx="167640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133600" y="1524000"/>
            <a:ext cx="167640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038600" y="1524000"/>
            <a:ext cx="167640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943600" y="1524000"/>
            <a:ext cx="167640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5181600"/>
            <a:ext cx="167640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057400" y="5181600"/>
            <a:ext cx="167640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962400" y="5181600"/>
            <a:ext cx="167640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867400" y="5181600"/>
            <a:ext cx="167640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88925" y="3317875"/>
            <a:ext cx="8855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Make the rectangle move to the bottom of the screen at 5 pixels per frame, then move right when it hits the bottom.</a:t>
            </a:r>
          </a:p>
          <a:p>
            <a:r>
              <a:rPr lang="en-US" dirty="0"/>
              <a:t>When it hits the right, the program ends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04800" y="1524000"/>
            <a:ext cx="838200" cy="762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943600" y="2438400"/>
            <a:ext cx="838200" cy="762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4038600" y="2057400"/>
            <a:ext cx="838200" cy="762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133600" y="1752600"/>
            <a:ext cx="838200" cy="762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228600" y="6096000"/>
            <a:ext cx="838200" cy="762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286000" y="6096000"/>
            <a:ext cx="838200" cy="762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4419600" y="6096000"/>
            <a:ext cx="838200" cy="762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705600" y="6096000"/>
            <a:ext cx="838200" cy="762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1238921" y="4572000"/>
            <a:ext cx="79050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Hint: </a:t>
            </a:r>
            <a:r>
              <a:rPr lang="en-US" dirty="0" err="1"/>
              <a:t>shape_dimensions</a:t>
            </a:r>
            <a:r>
              <a:rPr lang="en-US" dirty="0"/>
              <a:t>(1) is x1, (2) is y1, (3) is x2, </a:t>
            </a:r>
            <a:r>
              <a:rPr lang="en-US" dirty="0" smtClean="0"/>
              <a:t>(4) </a:t>
            </a:r>
            <a:r>
              <a:rPr lang="en-US" dirty="0"/>
              <a:t>is y2 </a:t>
            </a:r>
          </a:p>
        </p:txBody>
      </p:sp>
    </p:spTree>
    <p:extLst>
      <p:ext uri="{BB962C8B-B14F-4D97-AF65-F5344CB8AC3E}">
        <p14:creationId xmlns:p14="http://schemas.microsoft.com/office/powerpoint/2010/main" val="4047971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Task 3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1524000"/>
            <a:ext cx="167640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33600" y="1524000"/>
            <a:ext cx="167640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038600" y="1524000"/>
            <a:ext cx="167640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943600" y="1524000"/>
            <a:ext cx="167640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28600" y="5181600"/>
            <a:ext cx="167640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057400" y="5181600"/>
            <a:ext cx="167640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962400" y="5181600"/>
            <a:ext cx="167640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867400" y="5181600"/>
            <a:ext cx="167640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88925" y="3317875"/>
            <a:ext cx="885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When the rectangle hits the bottom make it change colors to red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04800" y="1524000"/>
            <a:ext cx="838200" cy="762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943600" y="2438400"/>
            <a:ext cx="838200" cy="762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038600" y="2057400"/>
            <a:ext cx="838200" cy="762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2133600" y="1752600"/>
            <a:ext cx="838200" cy="762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28600" y="6096000"/>
            <a:ext cx="838200" cy="762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2286000" y="6096000"/>
            <a:ext cx="838200" cy="762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4419600" y="6096000"/>
            <a:ext cx="838200" cy="762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705600" y="6096000"/>
            <a:ext cx="838200" cy="762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57200" y="3962400"/>
            <a:ext cx="4349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Hint: color is a 3 number vector</a:t>
            </a:r>
            <a:br>
              <a:rPr lang="en-US"/>
            </a:br>
            <a:r>
              <a:rPr lang="en-US"/>
              <a:t>          red is [255, 0, 0]</a:t>
            </a:r>
          </a:p>
        </p:txBody>
      </p:sp>
    </p:spTree>
    <p:extLst>
      <p:ext uri="{BB962C8B-B14F-4D97-AF65-F5344CB8AC3E}">
        <p14:creationId xmlns:p14="http://schemas.microsoft.com/office/powerpoint/2010/main" val="967944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79710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944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Psychtoolbox</a:t>
            </a:r>
            <a:r>
              <a:rPr lang="en-US" dirty="0" smtClean="0"/>
              <a:t> (PTB)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http://psychtoolbox.org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Following the instruction</a:t>
            </a:r>
          </a:p>
          <a:p>
            <a:r>
              <a:rPr lang="en-US" dirty="0" err="1" smtClean="0"/>
              <a:t>Setpath</a:t>
            </a:r>
            <a:endParaRPr lang="en-US" dirty="0" smtClean="0"/>
          </a:p>
          <a:p>
            <a:r>
              <a:rPr lang="en-US" dirty="0" smtClean="0"/>
              <a:t>Test your PTB</a:t>
            </a:r>
          </a:p>
          <a:p>
            <a:pPr lvl="1"/>
            <a:r>
              <a:rPr lang="en-US" dirty="0" err="1" smtClean="0"/>
              <a:t>PsychtoolboxVersion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Useful webpage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docs.psychtoolbox.org</a:t>
            </a:r>
            <a:r>
              <a:rPr lang="en-US" dirty="0"/>
              <a:t>/</a:t>
            </a:r>
            <a:r>
              <a:rPr lang="en-US" dirty="0" err="1"/>
              <a:t>Psychtoolbox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66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 is the heart of PTB</a:t>
            </a:r>
          </a:p>
          <a:p>
            <a:pPr lvl="1"/>
            <a:r>
              <a:rPr lang="en-US" dirty="0" err="1" smtClean="0"/>
              <a:t>ScreenTest</a:t>
            </a:r>
            <a:endParaRPr lang="en-US" dirty="0" smtClean="0"/>
          </a:p>
          <a:p>
            <a:pPr lvl="1"/>
            <a:r>
              <a:rPr lang="en-US" dirty="0" smtClean="0"/>
              <a:t>Screen()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4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4246" y="175985"/>
            <a:ext cx="7200900" cy="1114425"/>
          </a:xfrm>
        </p:spPr>
        <p:txBody>
          <a:bodyPr/>
          <a:lstStyle/>
          <a:p>
            <a:r>
              <a:rPr lang="en-US" dirty="0" smtClean="0"/>
              <a:t>The Screen command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8429" y="1472049"/>
            <a:ext cx="8835571" cy="45243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>
                <a:latin typeface="Courier"/>
                <a:cs typeface="Courier"/>
              </a:rPr>
              <a:t>&gt;&gt; </a:t>
            </a:r>
            <a:r>
              <a:rPr lang="pl-PL" dirty="0" err="1">
                <a:latin typeface="Courier"/>
                <a:cs typeface="Courier"/>
              </a:rPr>
              <a:t>help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solidFill>
                  <a:srgbClr val="A300A9"/>
                </a:solidFill>
                <a:latin typeface="Courier"/>
                <a:cs typeface="Courier"/>
              </a:rPr>
              <a:t>Screen</a:t>
            </a:r>
            <a:endParaRPr lang="pl-PL" dirty="0">
              <a:solidFill>
                <a:srgbClr val="A300A9"/>
              </a:solidFill>
              <a:latin typeface="Courier"/>
              <a:cs typeface="Courier"/>
            </a:endParaRPr>
          </a:p>
          <a:p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Screen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is</a:t>
            </a:r>
            <a:r>
              <a:rPr lang="pl-PL" dirty="0">
                <a:latin typeface="Courier"/>
                <a:cs typeface="Courier"/>
              </a:rPr>
              <a:t> a MEX file for </a:t>
            </a:r>
            <a:r>
              <a:rPr lang="pl-PL" dirty="0" err="1">
                <a:latin typeface="Courier"/>
                <a:cs typeface="Courier"/>
              </a:rPr>
              <a:t>precise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control</a:t>
            </a:r>
            <a:r>
              <a:rPr lang="pl-PL" dirty="0">
                <a:latin typeface="Courier"/>
                <a:cs typeface="Courier"/>
              </a:rPr>
              <a:t> of the video display. </a:t>
            </a:r>
            <a:r>
              <a:rPr lang="pl-PL" dirty="0" err="1">
                <a:latin typeface="Courier"/>
                <a:cs typeface="Courier"/>
              </a:rPr>
              <a:t>Screen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has</a:t>
            </a:r>
            <a:endParaRPr lang="pl-PL" dirty="0">
              <a:latin typeface="Courier"/>
              <a:cs typeface="Courier"/>
            </a:endParaRPr>
          </a:p>
          <a:p>
            <a:r>
              <a:rPr lang="pl-PL" dirty="0">
                <a:latin typeface="Courier"/>
                <a:cs typeface="Courier"/>
              </a:rPr>
              <a:t>  </a:t>
            </a:r>
            <a:r>
              <a:rPr lang="pl-PL" dirty="0" err="1">
                <a:latin typeface="Courier"/>
                <a:cs typeface="Courier"/>
              </a:rPr>
              <a:t>many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functions</a:t>
            </a:r>
            <a:r>
              <a:rPr lang="pl-PL" dirty="0">
                <a:latin typeface="Courier"/>
                <a:cs typeface="Courier"/>
              </a:rPr>
              <a:t>; </a:t>
            </a:r>
            <a:r>
              <a:rPr lang="pl-PL" dirty="0" err="1">
                <a:latin typeface="Courier"/>
                <a:cs typeface="Courier"/>
              </a:rPr>
              <a:t>type</a:t>
            </a:r>
            <a:r>
              <a:rPr lang="pl-PL" dirty="0">
                <a:latin typeface="Courier"/>
                <a:cs typeface="Courier"/>
              </a:rPr>
              <a:t> "</a:t>
            </a:r>
            <a:r>
              <a:rPr lang="pl-PL" dirty="0" err="1">
                <a:latin typeface="Courier"/>
                <a:cs typeface="Courier"/>
              </a:rPr>
              <a:t>Screen</a:t>
            </a:r>
            <a:r>
              <a:rPr lang="pl-PL" dirty="0">
                <a:latin typeface="Courier"/>
                <a:cs typeface="Courier"/>
              </a:rPr>
              <a:t>" for a list:</a:t>
            </a:r>
          </a:p>
          <a:p>
            <a:r>
              <a:rPr lang="pl-PL" dirty="0">
                <a:latin typeface="Courier"/>
                <a:cs typeface="Courier"/>
              </a:rPr>
              <a:t>  	</a:t>
            </a:r>
            <a:r>
              <a:rPr lang="pl-PL" dirty="0" err="1">
                <a:latin typeface="Courier"/>
                <a:cs typeface="Courier"/>
              </a:rPr>
              <a:t>Screen</a:t>
            </a:r>
            <a:endParaRPr lang="pl-PL" dirty="0">
              <a:latin typeface="Courier"/>
              <a:cs typeface="Courier"/>
            </a:endParaRPr>
          </a:p>
          <a:p>
            <a:r>
              <a:rPr lang="pl-PL" dirty="0">
                <a:latin typeface="Courier"/>
                <a:cs typeface="Courier"/>
              </a:rPr>
              <a:t> </a:t>
            </a:r>
          </a:p>
          <a:p>
            <a:r>
              <a:rPr lang="pl-PL" dirty="0">
                <a:latin typeface="Courier"/>
                <a:cs typeface="Courier"/>
              </a:rPr>
              <a:t>  For </a:t>
            </a:r>
            <a:r>
              <a:rPr lang="pl-PL" dirty="0" err="1">
                <a:latin typeface="Courier"/>
                <a:cs typeface="Courier"/>
              </a:rPr>
              <a:t>explanation</a:t>
            </a:r>
            <a:r>
              <a:rPr lang="pl-PL" dirty="0">
                <a:latin typeface="Courier"/>
                <a:cs typeface="Courier"/>
              </a:rPr>
              <a:t> of </a:t>
            </a:r>
            <a:r>
              <a:rPr lang="pl-PL" dirty="0" err="1">
                <a:latin typeface="Courier"/>
                <a:cs typeface="Courier"/>
              </a:rPr>
              <a:t>any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particular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screen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function</a:t>
            </a:r>
            <a:r>
              <a:rPr lang="pl-PL" dirty="0">
                <a:latin typeface="Courier"/>
                <a:cs typeface="Courier"/>
              </a:rPr>
              <a:t>, </a:t>
            </a:r>
            <a:r>
              <a:rPr lang="pl-PL" dirty="0" err="1">
                <a:latin typeface="Courier"/>
                <a:cs typeface="Courier"/>
              </a:rPr>
              <a:t>just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add</a:t>
            </a:r>
            <a:r>
              <a:rPr lang="pl-PL" dirty="0">
                <a:latin typeface="Courier"/>
                <a:cs typeface="Courier"/>
              </a:rPr>
              <a:t> a </a:t>
            </a:r>
            <a:r>
              <a:rPr lang="pl-PL" dirty="0" err="1">
                <a:latin typeface="Courier"/>
                <a:cs typeface="Courier"/>
              </a:rPr>
              <a:t>question</a:t>
            </a:r>
            <a:endParaRPr lang="pl-PL" dirty="0">
              <a:latin typeface="Courier"/>
              <a:cs typeface="Courier"/>
            </a:endParaRPr>
          </a:p>
          <a:p>
            <a:r>
              <a:rPr lang="pl-PL" dirty="0">
                <a:latin typeface="Courier"/>
                <a:cs typeface="Courier"/>
              </a:rPr>
              <a:t>  </a:t>
            </a:r>
            <a:r>
              <a:rPr lang="pl-PL" dirty="0" err="1">
                <a:latin typeface="Courier"/>
                <a:cs typeface="Courier"/>
              </a:rPr>
              <a:t>mark</a:t>
            </a:r>
            <a:r>
              <a:rPr lang="pl-PL" dirty="0">
                <a:latin typeface="Courier"/>
                <a:cs typeface="Courier"/>
              </a:rPr>
              <a:t> "?". </a:t>
            </a:r>
            <a:r>
              <a:rPr lang="pl-PL" dirty="0" err="1">
                <a:latin typeface="Courier"/>
                <a:cs typeface="Courier"/>
              </a:rPr>
              <a:t>E.g</a:t>
            </a:r>
            <a:r>
              <a:rPr lang="pl-PL" dirty="0">
                <a:latin typeface="Courier"/>
                <a:cs typeface="Courier"/>
              </a:rPr>
              <a:t>. for '</a:t>
            </a:r>
            <a:r>
              <a:rPr lang="pl-PL" dirty="0" err="1">
                <a:latin typeface="Courier"/>
                <a:cs typeface="Courier"/>
              </a:rPr>
              <a:t>OpenWindow</a:t>
            </a:r>
            <a:r>
              <a:rPr lang="pl-PL" dirty="0">
                <a:latin typeface="Courier"/>
                <a:cs typeface="Courier"/>
              </a:rPr>
              <a:t>', </a:t>
            </a:r>
            <a:r>
              <a:rPr lang="pl-PL" dirty="0" err="1">
                <a:latin typeface="Courier"/>
                <a:cs typeface="Courier"/>
              </a:rPr>
              <a:t>try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either</a:t>
            </a:r>
            <a:r>
              <a:rPr lang="pl-PL" dirty="0">
                <a:latin typeface="Courier"/>
                <a:cs typeface="Courier"/>
              </a:rPr>
              <a:t> of </a:t>
            </a:r>
            <a:r>
              <a:rPr lang="pl-PL" dirty="0" err="1">
                <a:latin typeface="Courier"/>
                <a:cs typeface="Courier"/>
              </a:rPr>
              <a:t>these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equivalent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forms</a:t>
            </a:r>
            <a:r>
              <a:rPr lang="pl-PL" dirty="0">
                <a:latin typeface="Courier"/>
                <a:cs typeface="Courier"/>
              </a:rPr>
              <a:t>:</a:t>
            </a:r>
          </a:p>
          <a:p>
            <a:r>
              <a:rPr lang="pl-PL" dirty="0">
                <a:latin typeface="Courier"/>
                <a:cs typeface="Courier"/>
              </a:rPr>
              <a:t>  	</a:t>
            </a:r>
            <a:r>
              <a:rPr lang="pl-PL" dirty="0" err="1">
                <a:latin typeface="Courier"/>
                <a:cs typeface="Courier"/>
              </a:rPr>
              <a:t>Screen</a:t>
            </a:r>
            <a:r>
              <a:rPr lang="pl-PL" dirty="0">
                <a:latin typeface="Courier"/>
                <a:cs typeface="Courier"/>
              </a:rPr>
              <a:t>('</a:t>
            </a:r>
            <a:r>
              <a:rPr lang="pl-PL" dirty="0" err="1">
                <a:latin typeface="Courier"/>
                <a:cs typeface="Courier"/>
              </a:rPr>
              <a:t>OpenWindow</a:t>
            </a:r>
            <a:r>
              <a:rPr lang="pl-PL" dirty="0">
                <a:latin typeface="Courier"/>
                <a:cs typeface="Courier"/>
              </a:rPr>
              <a:t>?')</a:t>
            </a:r>
          </a:p>
          <a:p>
            <a:r>
              <a:rPr lang="pl-PL" dirty="0">
                <a:latin typeface="Courier"/>
                <a:cs typeface="Courier"/>
              </a:rPr>
              <a:t>  	</a:t>
            </a:r>
            <a:r>
              <a:rPr lang="pl-PL" dirty="0" err="1">
                <a:latin typeface="Courier"/>
                <a:cs typeface="Courier"/>
              </a:rPr>
              <a:t>Screen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OpenWindow</a:t>
            </a:r>
            <a:r>
              <a:rPr lang="pl-PL" dirty="0">
                <a:latin typeface="Courier"/>
                <a:cs typeface="Courier"/>
              </a:rPr>
              <a:t>?</a:t>
            </a:r>
          </a:p>
          <a:p>
            <a:r>
              <a:rPr lang="pl-PL" dirty="0">
                <a:latin typeface="Courier"/>
                <a:cs typeface="Courier"/>
              </a:rPr>
              <a:t> </a:t>
            </a:r>
          </a:p>
          <a:p>
            <a:r>
              <a:rPr lang="pl-PL" dirty="0">
                <a:latin typeface="Courier"/>
                <a:cs typeface="Courier"/>
              </a:rPr>
              <a:t>  </a:t>
            </a:r>
            <a:r>
              <a:rPr lang="pl-PL" dirty="0" err="1">
                <a:latin typeface="Courier"/>
                <a:cs typeface="Courier"/>
              </a:rPr>
              <a:t>All</a:t>
            </a:r>
            <a:r>
              <a:rPr lang="pl-PL" dirty="0">
                <a:latin typeface="Courier"/>
                <a:cs typeface="Courier"/>
              </a:rPr>
              <a:t> the </a:t>
            </a:r>
            <a:r>
              <a:rPr lang="pl-PL" dirty="0" err="1">
                <a:latin typeface="Courier"/>
                <a:cs typeface="Courier"/>
              </a:rPr>
              <a:t>Screen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Preference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settings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are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documented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together</a:t>
            </a:r>
            <a:r>
              <a:rPr lang="pl-PL" dirty="0">
                <a:latin typeface="Courier"/>
                <a:cs typeface="Courier"/>
              </a:rPr>
              <a:t>:</a:t>
            </a:r>
          </a:p>
          <a:p>
            <a:r>
              <a:rPr lang="pl-PL" dirty="0">
                <a:latin typeface="Courier"/>
                <a:cs typeface="Courier"/>
              </a:rPr>
              <a:t>  	</a:t>
            </a:r>
            <a:r>
              <a:rPr lang="pl-PL" dirty="0" err="1">
                <a:latin typeface="Courier"/>
                <a:cs typeface="Courier"/>
              </a:rPr>
              <a:t>Screen</a:t>
            </a:r>
            <a:r>
              <a:rPr lang="pl-PL" dirty="0">
                <a:latin typeface="Courier"/>
                <a:cs typeface="Courier"/>
              </a:rPr>
              <a:t> </a:t>
            </a:r>
            <a:r>
              <a:rPr lang="pl-PL" dirty="0" err="1">
                <a:latin typeface="Courier"/>
                <a:cs typeface="Courier"/>
              </a:rPr>
              <a:t>Preference</a:t>
            </a:r>
            <a:r>
              <a:rPr lang="pl-PL" dirty="0">
                <a:latin typeface="Courier"/>
                <a:cs typeface="Courier"/>
              </a:rPr>
              <a:t>?</a:t>
            </a:r>
          </a:p>
          <a:p>
            <a:endParaRPr lang="pl-PL" dirty="0"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6973" y="5588386"/>
            <a:ext cx="531259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2"/>
                </a:solidFill>
              </a:rPr>
              <a:t>MEX = "</a:t>
            </a:r>
            <a:r>
              <a:rPr lang="en-US" sz="2500" dirty="0" err="1">
                <a:solidFill>
                  <a:schemeClr val="accent2"/>
                </a:solidFill>
              </a:rPr>
              <a:t>Matlab</a:t>
            </a:r>
            <a:r>
              <a:rPr lang="en-US" sz="2500" dirty="0">
                <a:solidFill>
                  <a:schemeClr val="accent2"/>
                </a:solidFill>
              </a:rPr>
              <a:t> Executable"</a:t>
            </a:r>
          </a:p>
          <a:p>
            <a:r>
              <a:rPr lang="en-US" sz="2500" dirty="0">
                <a:solidFill>
                  <a:schemeClr val="accent2"/>
                </a:solidFill>
              </a:rPr>
              <a:t>A file written in another language like C that can be called as a </a:t>
            </a:r>
            <a:r>
              <a:rPr lang="en-US" sz="2500" dirty="0" err="1">
                <a:solidFill>
                  <a:schemeClr val="accent2"/>
                </a:solidFill>
              </a:rPr>
              <a:t>Matlab</a:t>
            </a:r>
            <a:r>
              <a:rPr lang="en-US" sz="2500" dirty="0">
                <a:solidFill>
                  <a:schemeClr val="accent2"/>
                </a:solidFill>
              </a:rPr>
              <a:t> function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540000" y="2104571"/>
            <a:ext cx="1636119" cy="3891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78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04273" y="1524199"/>
            <a:ext cx="75237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"</a:t>
            </a:r>
            <a:r>
              <a:rPr lang="en-US" dirty="0" err="1"/>
              <a:t>windowPtr</a:t>
            </a:r>
            <a:r>
              <a:rPr lang="en-US" dirty="0"/>
              <a:t>" argument: Screen '</a:t>
            </a:r>
            <a:r>
              <a:rPr lang="en-US" dirty="0" err="1"/>
              <a:t>OpenWindow</a:t>
            </a:r>
            <a:r>
              <a:rPr lang="en-US" dirty="0"/>
              <a:t>' and '</a:t>
            </a:r>
            <a:r>
              <a:rPr lang="en-US" dirty="0" err="1"/>
              <a:t>OpenOffscreenWindow</a:t>
            </a:r>
            <a:r>
              <a:rPr lang="en-US" dirty="0"/>
              <a:t>' </a:t>
            </a:r>
            <a:r>
              <a:rPr lang="en-US" dirty="0" smtClean="0"/>
              <a:t>both return </a:t>
            </a:r>
            <a:r>
              <a:rPr lang="en-US" dirty="0"/>
              <a:t>a </a:t>
            </a:r>
            <a:r>
              <a:rPr lang="en-US" dirty="0" err="1"/>
              <a:t>windowPtr</a:t>
            </a:r>
            <a:r>
              <a:rPr lang="en-US" dirty="0"/>
              <a:t>, a number that designates the window you </a:t>
            </a:r>
            <a:r>
              <a:rPr lang="en-US" dirty="0" smtClean="0"/>
              <a:t>just created</a:t>
            </a:r>
            <a:r>
              <a:rPr lang="en-US" dirty="0"/>
              <a:t>. You can create many windows. To use a window, you pass </a:t>
            </a:r>
            <a:r>
              <a:rPr lang="en-US" dirty="0" smtClean="0"/>
              <a:t>its </a:t>
            </a:r>
            <a:r>
              <a:rPr lang="en-US" dirty="0" err="1" smtClean="0"/>
              <a:t>windowPtr</a:t>
            </a:r>
            <a:r>
              <a:rPr lang="en-US" dirty="0" smtClean="0"/>
              <a:t> </a:t>
            </a:r>
            <a:r>
              <a:rPr lang="en-US" dirty="0"/>
              <a:t>to the Screen function you want to apply to that window.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0273" y="2852526"/>
            <a:ext cx="85320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"</a:t>
            </a:r>
            <a:r>
              <a:rPr lang="en-US" dirty="0" err="1"/>
              <a:t>rect</a:t>
            </a:r>
            <a:r>
              <a:rPr lang="en-US" dirty="0"/>
              <a:t>" argument: "</a:t>
            </a:r>
            <a:r>
              <a:rPr lang="en-US" dirty="0" err="1"/>
              <a:t>rect</a:t>
            </a:r>
            <a:r>
              <a:rPr lang="en-US" dirty="0"/>
              <a:t>" is a 1x4 matrix containing the coordinates of </a:t>
            </a:r>
            <a:r>
              <a:rPr lang="en-US" dirty="0" smtClean="0"/>
              <a:t>an imaginary </a:t>
            </a:r>
            <a:r>
              <a:rPr lang="en-US" dirty="0"/>
              <a:t>box containing all the pixels. All screen and </a:t>
            </a:r>
            <a:r>
              <a:rPr lang="en-US" dirty="0" smtClean="0"/>
              <a:t>window coordinates </a:t>
            </a:r>
            <a:r>
              <a:rPr lang="en-US" dirty="0"/>
              <a:t>follow Apple Macintosh conventions. </a:t>
            </a:r>
            <a:r>
              <a:rPr lang="en-US" dirty="0" smtClean="0"/>
              <a:t>Coordinates </a:t>
            </a:r>
            <a:r>
              <a:rPr lang="en-US" dirty="0"/>
              <a:t>can be local to the window (i.e. 0,0 origin</a:t>
            </a:r>
          </a:p>
          <a:p>
            <a:r>
              <a:rPr lang="en-US" dirty="0"/>
              <a:t>  is at upper left of window), or local to the screen (origin at upper left</a:t>
            </a:r>
          </a:p>
          <a:p>
            <a:r>
              <a:rPr lang="en-US" dirty="0"/>
              <a:t>  of screen), or "global", which follows Apple's convention of treating the</a:t>
            </a:r>
          </a:p>
          <a:p>
            <a:r>
              <a:rPr lang="en-US" dirty="0"/>
              <a:t>  entire desktop (all your screens) as one big screen, with the origin at </a:t>
            </a:r>
          </a:p>
          <a:p>
            <a:r>
              <a:rPr lang="en-US" dirty="0"/>
              <a:t>  upper left of the main screen, which has the menu bar. </a:t>
            </a:r>
          </a:p>
        </p:txBody>
      </p:sp>
    </p:spTree>
    <p:extLst>
      <p:ext uri="{BB962C8B-B14F-4D97-AF65-F5344CB8AC3E}">
        <p14:creationId xmlns:p14="http://schemas.microsoft.com/office/powerpoint/2010/main" val="157766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83557" y="0"/>
            <a:ext cx="7200900" cy="1114425"/>
          </a:xfrm>
        </p:spPr>
        <p:txBody>
          <a:bodyPr/>
          <a:lstStyle/>
          <a:p>
            <a:r>
              <a:rPr lang="en-US" dirty="0" smtClean="0"/>
              <a:t>The Screen command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3287" y="1023710"/>
            <a:ext cx="8908143" cy="55091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200" dirty="0">
                <a:latin typeface="Courier"/>
                <a:cs typeface="Courier"/>
              </a:rPr>
              <a:t>&gt;&gt; </a:t>
            </a:r>
            <a:r>
              <a:rPr lang="pl-PL" sz="2200" dirty="0" err="1">
                <a:latin typeface="Courier"/>
                <a:cs typeface="Courier"/>
              </a:rPr>
              <a:t>Screen</a:t>
            </a:r>
            <a:r>
              <a:rPr lang="pl-PL" sz="2200" dirty="0">
                <a:latin typeface="Courier"/>
                <a:cs typeface="Courier"/>
              </a:rPr>
              <a:t> </a:t>
            </a:r>
            <a:r>
              <a:rPr lang="pl-PL" sz="2200" dirty="0" err="1">
                <a:latin typeface="Courier"/>
                <a:cs typeface="Courier"/>
              </a:rPr>
              <a:t>DrawLine</a:t>
            </a:r>
            <a:r>
              <a:rPr lang="pl-PL" sz="2200" dirty="0">
                <a:latin typeface="Courier"/>
                <a:cs typeface="Courier"/>
              </a:rPr>
              <a:t>?</a:t>
            </a:r>
          </a:p>
          <a:p>
            <a:r>
              <a:rPr lang="pl-PL" sz="2200" dirty="0" err="1">
                <a:latin typeface="Courier"/>
                <a:cs typeface="Courier"/>
              </a:rPr>
              <a:t>Usage</a:t>
            </a:r>
            <a:r>
              <a:rPr lang="pl-PL" sz="2200" dirty="0">
                <a:latin typeface="Courier"/>
                <a:cs typeface="Courier"/>
              </a:rPr>
              <a:t>:</a:t>
            </a:r>
          </a:p>
          <a:p>
            <a:endParaRPr lang="pl-PL" sz="2200" dirty="0">
              <a:latin typeface="Courier"/>
              <a:cs typeface="Courier"/>
            </a:endParaRPr>
          </a:p>
          <a:p>
            <a:r>
              <a:rPr lang="pl-PL" sz="2200" dirty="0" err="1">
                <a:latin typeface="Courier"/>
                <a:cs typeface="Courier"/>
              </a:rPr>
              <a:t>Screen</a:t>
            </a:r>
            <a:r>
              <a:rPr lang="pl-PL" sz="2200" dirty="0">
                <a:latin typeface="Courier"/>
                <a:cs typeface="Courier"/>
              </a:rPr>
              <a:t>('</a:t>
            </a:r>
            <a:r>
              <a:rPr lang="pl-PL" sz="2200" dirty="0" err="1">
                <a:latin typeface="Courier"/>
                <a:cs typeface="Courier"/>
              </a:rPr>
              <a:t>DrawLine</a:t>
            </a:r>
            <a:r>
              <a:rPr lang="pl-PL" sz="2200" dirty="0">
                <a:latin typeface="Courier"/>
                <a:cs typeface="Courier"/>
              </a:rPr>
              <a:t>', </a:t>
            </a:r>
            <a:r>
              <a:rPr lang="pl-PL" sz="2200" dirty="0" err="1">
                <a:latin typeface="Courier"/>
                <a:cs typeface="Courier"/>
              </a:rPr>
              <a:t>windowPtr</a:t>
            </a:r>
            <a:r>
              <a:rPr lang="pl-PL" sz="2200" dirty="0">
                <a:latin typeface="Courier"/>
                <a:cs typeface="Courier"/>
              </a:rPr>
              <a:t> [,</a:t>
            </a:r>
            <a:r>
              <a:rPr lang="pl-PL" sz="2200" dirty="0" err="1">
                <a:latin typeface="Courier"/>
                <a:cs typeface="Courier"/>
              </a:rPr>
              <a:t>color</a:t>
            </a:r>
            <a:r>
              <a:rPr lang="pl-PL" sz="2200" dirty="0">
                <a:latin typeface="Courier"/>
                <a:cs typeface="Courier"/>
              </a:rPr>
              <a:t>], </a:t>
            </a:r>
            <a:r>
              <a:rPr lang="pl-PL" sz="2200" dirty="0" err="1">
                <a:latin typeface="Courier"/>
                <a:cs typeface="Courier"/>
              </a:rPr>
              <a:t>fromH</a:t>
            </a:r>
            <a:r>
              <a:rPr lang="pl-PL" sz="2200" dirty="0">
                <a:latin typeface="Courier"/>
                <a:cs typeface="Courier"/>
              </a:rPr>
              <a:t>, </a:t>
            </a:r>
            <a:r>
              <a:rPr lang="pl-PL" sz="2200" dirty="0" err="1">
                <a:latin typeface="Courier"/>
                <a:cs typeface="Courier"/>
              </a:rPr>
              <a:t>fromV</a:t>
            </a:r>
            <a:r>
              <a:rPr lang="pl-PL" sz="2200" dirty="0">
                <a:latin typeface="Courier"/>
                <a:cs typeface="Courier"/>
              </a:rPr>
              <a:t>, </a:t>
            </a:r>
            <a:r>
              <a:rPr lang="pl-PL" sz="2200" dirty="0" err="1">
                <a:latin typeface="Courier"/>
                <a:cs typeface="Courier"/>
              </a:rPr>
              <a:t>toH</a:t>
            </a:r>
            <a:r>
              <a:rPr lang="pl-PL" sz="2200" dirty="0">
                <a:latin typeface="Courier"/>
                <a:cs typeface="Courier"/>
              </a:rPr>
              <a:t>, </a:t>
            </a:r>
            <a:r>
              <a:rPr lang="pl-PL" sz="2200" dirty="0" err="1">
                <a:latin typeface="Courier"/>
                <a:cs typeface="Courier"/>
              </a:rPr>
              <a:t>toV</a:t>
            </a:r>
            <a:r>
              <a:rPr lang="pl-PL" sz="2200" dirty="0">
                <a:latin typeface="Courier"/>
                <a:cs typeface="Courier"/>
              </a:rPr>
              <a:t> [,</a:t>
            </a:r>
            <a:r>
              <a:rPr lang="pl-PL" sz="2200" dirty="0" err="1">
                <a:latin typeface="Courier"/>
                <a:cs typeface="Courier"/>
              </a:rPr>
              <a:t>penWidth</a:t>
            </a:r>
            <a:r>
              <a:rPr lang="pl-PL" sz="2200" dirty="0">
                <a:latin typeface="Courier"/>
                <a:cs typeface="Courier"/>
              </a:rPr>
              <a:t>]);</a:t>
            </a:r>
          </a:p>
          <a:p>
            <a:endParaRPr lang="pl-PL" sz="2200" dirty="0">
              <a:latin typeface="Courier"/>
              <a:cs typeface="Courier"/>
            </a:endParaRPr>
          </a:p>
          <a:p>
            <a:r>
              <a:rPr lang="pl-PL" sz="2200" dirty="0">
                <a:latin typeface="Courier"/>
                <a:cs typeface="Courier"/>
              </a:rPr>
              <a:t>Draw a </a:t>
            </a:r>
            <a:r>
              <a:rPr lang="pl-PL" sz="2200" dirty="0" err="1">
                <a:latin typeface="Courier"/>
                <a:cs typeface="Courier"/>
              </a:rPr>
              <a:t>line</a:t>
            </a:r>
            <a:r>
              <a:rPr lang="pl-PL" sz="2200" dirty="0">
                <a:latin typeface="Courier"/>
                <a:cs typeface="Courier"/>
              </a:rPr>
              <a:t>. "</a:t>
            </a:r>
            <a:r>
              <a:rPr lang="pl-PL" sz="2200" dirty="0" err="1">
                <a:latin typeface="Courier"/>
                <a:cs typeface="Courier"/>
              </a:rPr>
              <a:t>color</a:t>
            </a:r>
            <a:r>
              <a:rPr lang="pl-PL" sz="2200" dirty="0">
                <a:latin typeface="Courier"/>
                <a:cs typeface="Courier"/>
              </a:rPr>
              <a:t>" </a:t>
            </a:r>
            <a:r>
              <a:rPr lang="pl-PL" sz="2200" dirty="0" err="1">
                <a:latin typeface="Courier"/>
                <a:cs typeface="Courier"/>
              </a:rPr>
              <a:t>is</a:t>
            </a:r>
            <a:r>
              <a:rPr lang="pl-PL" sz="2200" dirty="0">
                <a:latin typeface="Courier"/>
                <a:cs typeface="Courier"/>
              </a:rPr>
              <a:t> the </a:t>
            </a:r>
            <a:r>
              <a:rPr lang="pl-PL" sz="2200" dirty="0" err="1">
                <a:latin typeface="Courier"/>
                <a:cs typeface="Courier"/>
              </a:rPr>
              <a:t>clut</a:t>
            </a:r>
            <a:r>
              <a:rPr lang="pl-PL" sz="2200" dirty="0">
                <a:latin typeface="Courier"/>
                <a:cs typeface="Courier"/>
              </a:rPr>
              <a:t> </a:t>
            </a:r>
            <a:r>
              <a:rPr lang="pl-PL" sz="2200" dirty="0" err="1">
                <a:latin typeface="Courier"/>
                <a:cs typeface="Courier"/>
              </a:rPr>
              <a:t>index</a:t>
            </a:r>
            <a:r>
              <a:rPr lang="pl-PL" sz="2200" dirty="0">
                <a:latin typeface="Courier"/>
                <a:cs typeface="Courier"/>
              </a:rPr>
              <a:t> (</a:t>
            </a:r>
            <a:r>
              <a:rPr lang="pl-PL" sz="2200" dirty="0" err="1">
                <a:latin typeface="Courier"/>
                <a:cs typeface="Courier"/>
              </a:rPr>
              <a:t>scalar</a:t>
            </a:r>
            <a:r>
              <a:rPr lang="pl-PL" sz="2200" dirty="0">
                <a:latin typeface="Courier"/>
                <a:cs typeface="Courier"/>
              </a:rPr>
              <a:t> </a:t>
            </a:r>
            <a:r>
              <a:rPr lang="pl-PL" sz="2200" dirty="0" err="1">
                <a:latin typeface="Courier"/>
                <a:cs typeface="Courier"/>
              </a:rPr>
              <a:t>or</a:t>
            </a:r>
            <a:r>
              <a:rPr lang="pl-PL" sz="2200" dirty="0">
                <a:latin typeface="Courier"/>
                <a:cs typeface="Courier"/>
              </a:rPr>
              <a:t> [r g b a] </a:t>
            </a:r>
            <a:r>
              <a:rPr lang="pl-PL" sz="2200" dirty="0" err="1">
                <a:latin typeface="Courier"/>
                <a:cs typeface="Courier"/>
              </a:rPr>
              <a:t>vector</a:t>
            </a:r>
            <a:r>
              <a:rPr lang="pl-PL" sz="2200" dirty="0">
                <a:latin typeface="Courier"/>
                <a:cs typeface="Courier"/>
              </a:rPr>
              <a:t>) </a:t>
            </a:r>
            <a:r>
              <a:rPr lang="pl-PL" sz="2200" dirty="0" err="1">
                <a:latin typeface="Courier"/>
                <a:cs typeface="Courier"/>
              </a:rPr>
              <a:t>that</a:t>
            </a:r>
            <a:r>
              <a:rPr lang="pl-PL" sz="2200" dirty="0">
                <a:latin typeface="Courier"/>
                <a:cs typeface="Courier"/>
              </a:rPr>
              <a:t> </a:t>
            </a:r>
            <a:r>
              <a:rPr lang="pl-PL" sz="2200" dirty="0" err="1">
                <a:latin typeface="Courier"/>
                <a:cs typeface="Courier"/>
              </a:rPr>
              <a:t>you</a:t>
            </a:r>
            <a:endParaRPr lang="pl-PL" sz="2200" dirty="0">
              <a:latin typeface="Courier"/>
              <a:cs typeface="Courier"/>
            </a:endParaRPr>
          </a:p>
          <a:p>
            <a:r>
              <a:rPr lang="pl-PL" sz="2200" dirty="0">
                <a:latin typeface="Courier"/>
                <a:cs typeface="Courier"/>
              </a:rPr>
              <a:t>want to </a:t>
            </a:r>
            <a:r>
              <a:rPr lang="pl-PL" sz="2200" dirty="0" err="1">
                <a:latin typeface="Courier"/>
                <a:cs typeface="Courier"/>
              </a:rPr>
              <a:t>poke</a:t>
            </a:r>
            <a:r>
              <a:rPr lang="pl-PL" sz="2200" dirty="0">
                <a:latin typeface="Courier"/>
                <a:cs typeface="Courier"/>
              </a:rPr>
              <a:t> </a:t>
            </a:r>
            <a:r>
              <a:rPr lang="pl-PL" sz="2200" dirty="0" err="1">
                <a:latin typeface="Courier"/>
                <a:cs typeface="Courier"/>
              </a:rPr>
              <a:t>into</a:t>
            </a:r>
            <a:r>
              <a:rPr lang="pl-PL" sz="2200" dirty="0">
                <a:latin typeface="Courier"/>
                <a:cs typeface="Courier"/>
              </a:rPr>
              <a:t> </a:t>
            </a:r>
            <a:r>
              <a:rPr lang="pl-PL" sz="2200" dirty="0" err="1">
                <a:latin typeface="Courier"/>
                <a:cs typeface="Courier"/>
              </a:rPr>
              <a:t>each</a:t>
            </a:r>
            <a:r>
              <a:rPr lang="pl-PL" sz="2200" dirty="0">
                <a:latin typeface="Courier"/>
                <a:cs typeface="Courier"/>
              </a:rPr>
              <a:t> </a:t>
            </a:r>
            <a:r>
              <a:rPr lang="pl-PL" sz="2200" dirty="0" err="1">
                <a:latin typeface="Courier"/>
                <a:cs typeface="Courier"/>
              </a:rPr>
              <a:t>pixel</a:t>
            </a:r>
            <a:r>
              <a:rPr lang="pl-PL" sz="2200" dirty="0">
                <a:latin typeface="Courier"/>
                <a:cs typeface="Courier"/>
              </a:rPr>
              <a:t>; </a:t>
            </a:r>
            <a:r>
              <a:rPr lang="pl-PL" sz="2200" dirty="0" err="1">
                <a:latin typeface="Courier"/>
                <a:cs typeface="Courier"/>
              </a:rPr>
              <a:t>default</a:t>
            </a:r>
            <a:r>
              <a:rPr lang="pl-PL" sz="2200" dirty="0">
                <a:latin typeface="Courier"/>
                <a:cs typeface="Courier"/>
              </a:rPr>
              <a:t> </a:t>
            </a:r>
            <a:r>
              <a:rPr lang="pl-PL" sz="2200" dirty="0" err="1">
                <a:latin typeface="Courier"/>
                <a:cs typeface="Courier"/>
              </a:rPr>
              <a:t>produces</a:t>
            </a:r>
            <a:r>
              <a:rPr lang="pl-PL" sz="2200" dirty="0">
                <a:latin typeface="Courier"/>
                <a:cs typeface="Courier"/>
              </a:rPr>
              <a:t> </a:t>
            </a:r>
            <a:r>
              <a:rPr lang="pl-PL" sz="2200" dirty="0" err="1">
                <a:latin typeface="Courier"/>
                <a:cs typeface="Courier"/>
              </a:rPr>
              <a:t>black</a:t>
            </a:r>
            <a:r>
              <a:rPr lang="pl-PL" sz="2200" dirty="0">
                <a:latin typeface="Courier"/>
                <a:cs typeface="Courier"/>
              </a:rPr>
              <a:t>. "</a:t>
            </a:r>
            <a:r>
              <a:rPr lang="pl-PL" sz="2200" dirty="0" err="1">
                <a:latin typeface="Courier"/>
                <a:cs typeface="Courier"/>
              </a:rPr>
              <a:t>fromH</a:t>
            </a:r>
            <a:r>
              <a:rPr lang="pl-PL" sz="2200" dirty="0">
                <a:latin typeface="Courier"/>
                <a:cs typeface="Courier"/>
              </a:rPr>
              <a:t>" and "</a:t>
            </a:r>
            <a:r>
              <a:rPr lang="pl-PL" sz="2200" dirty="0" err="1">
                <a:latin typeface="Courier"/>
                <a:cs typeface="Courier"/>
              </a:rPr>
              <a:t>fromV</a:t>
            </a:r>
            <a:r>
              <a:rPr lang="pl-PL" sz="2200" dirty="0">
                <a:latin typeface="Courier"/>
                <a:cs typeface="Courier"/>
              </a:rPr>
              <a:t>" </a:t>
            </a:r>
            <a:r>
              <a:rPr lang="pl-PL" sz="2200" dirty="0" err="1">
                <a:latin typeface="Courier"/>
                <a:cs typeface="Courier"/>
              </a:rPr>
              <a:t>are</a:t>
            </a:r>
            <a:endParaRPr lang="pl-PL" sz="2200" dirty="0">
              <a:latin typeface="Courier"/>
              <a:cs typeface="Courier"/>
            </a:endParaRPr>
          </a:p>
          <a:p>
            <a:r>
              <a:rPr lang="pl-PL" sz="2200" dirty="0">
                <a:latin typeface="Courier"/>
                <a:cs typeface="Courier"/>
              </a:rPr>
              <a:t>the </a:t>
            </a:r>
            <a:r>
              <a:rPr lang="pl-PL" sz="2200" dirty="0" err="1">
                <a:latin typeface="Courier"/>
                <a:cs typeface="Courier"/>
              </a:rPr>
              <a:t>starting</a:t>
            </a:r>
            <a:r>
              <a:rPr lang="pl-PL" sz="2200" dirty="0">
                <a:latin typeface="Courier"/>
                <a:cs typeface="Courier"/>
              </a:rPr>
              <a:t> x and y </a:t>
            </a:r>
            <a:r>
              <a:rPr lang="pl-PL" sz="2200" dirty="0" err="1">
                <a:latin typeface="Courier"/>
                <a:cs typeface="Courier"/>
              </a:rPr>
              <a:t>positions</a:t>
            </a:r>
            <a:r>
              <a:rPr lang="pl-PL" sz="2200" dirty="0">
                <a:latin typeface="Courier"/>
                <a:cs typeface="Courier"/>
              </a:rPr>
              <a:t>, </a:t>
            </a:r>
            <a:r>
              <a:rPr lang="pl-PL" sz="2200" dirty="0" err="1">
                <a:latin typeface="Courier"/>
                <a:cs typeface="Courier"/>
              </a:rPr>
              <a:t>respectively</a:t>
            </a:r>
            <a:r>
              <a:rPr lang="pl-PL" sz="2200" dirty="0">
                <a:latin typeface="Courier"/>
                <a:cs typeface="Courier"/>
              </a:rPr>
              <a:t>. "</a:t>
            </a:r>
            <a:r>
              <a:rPr lang="pl-PL" sz="2200" dirty="0" err="1">
                <a:latin typeface="Courier"/>
                <a:cs typeface="Courier"/>
              </a:rPr>
              <a:t>toH</a:t>
            </a:r>
            <a:r>
              <a:rPr lang="pl-PL" sz="2200" dirty="0">
                <a:latin typeface="Courier"/>
                <a:cs typeface="Courier"/>
              </a:rPr>
              <a:t>" and "</a:t>
            </a:r>
            <a:r>
              <a:rPr lang="pl-PL" sz="2200" dirty="0" err="1">
                <a:latin typeface="Courier"/>
                <a:cs typeface="Courier"/>
              </a:rPr>
              <a:t>toV</a:t>
            </a:r>
            <a:r>
              <a:rPr lang="pl-PL" sz="2200" dirty="0">
                <a:latin typeface="Courier"/>
                <a:cs typeface="Courier"/>
              </a:rPr>
              <a:t>" </a:t>
            </a:r>
            <a:r>
              <a:rPr lang="pl-PL" sz="2200" dirty="0" err="1">
                <a:latin typeface="Courier"/>
                <a:cs typeface="Courier"/>
              </a:rPr>
              <a:t>are</a:t>
            </a:r>
            <a:r>
              <a:rPr lang="pl-PL" sz="2200" dirty="0">
                <a:latin typeface="Courier"/>
                <a:cs typeface="Courier"/>
              </a:rPr>
              <a:t> the </a:t>
            </a:r>
            <a:r>
              <a:rPr lang="pl-PL" sz="2200" dirty="0" err="1">
                <a:latin typeface="Courier"/>
                <a:cs typeface="Courier"/>
              </a:rPr>
              <a:t>ending</a:t>
            </a:r>
            <a:r>
              <a:rPr lang="pl-PL" sz="2200" dirty="0">
                <a:latin typeface="Courier"/>
                <a:cs typeface="Courier"/>
              </a:rPr>
              <a:t> x</a:t>
            </a:r>
          </a:p>
          <a:p>
            <a:r>
              <a:rPr lang="pl-PL" sz="2200" dirty="0">
                <a:latin typeface="Courier"/>
                <a:cs typeface="Courier"/>
              </a:rPr>
              <a:t>and y </a:t>
            </a:r>
            <a:r>
              <a:rPr lang="pl-PL" sz="2200" dirty="0" err="1">
                <a:latin typeface="Courier"/>
                <a:cs typeface="Courier"/>
              </a:rPr>
              <a:t>positions</a:t>
            </a:r>
            <a:r>
              <a:rPr lang="pl-PL" sz="2200" dirty="0">
                <a:latin typeface="Courier"/>
                <a:cs typeface="Courier"/>
              </a:rPr>
              <a:t>, </a:t>
            </a:r>
            <a:r>
              <a:rPr lang="pl-PL" sz="2200" dirty="0" err="1">
                <a:latin typeface="Courier"/>
                <a:cs typeface="Courier"/>
              </a:rPr>
              <a:t>respectively</a:t>
            </a:r>
            <a:r>
              <a:rPr lang="pl-PL" sz="2200" dirty="0">
                <a:latin typeface="Courier"/>
                <a:cs typeface="Courier"/>
              </a:rPr>
              <a:t>. </a:t>
            </a:r>
            <a:r>
              <a:rPr lang="pl-PL" sz="2200" dirty="0" err="1">
                <a:latin typeface="Courier"/>
                <a:cs typeface="Courier"/>
              </a:rPr>
              <a:t>Default</a:t>
            </a:r>
            <a:r>
              <a:rPr lang="pl-PL" sz="2200" dirty="0">
                <a:latin typeface="Courier"/>
                <a:cs typeface="Courier"/>
              </a:rPr>
              <a:t> "</a:t>
            </a:r>
            <a:r>
              <a:rPr lang="pl-PL" sz="2200" dirty="0" err="1">
                <a:latin typeface="Courier"/>
                <a:cs typeface="Courier"/>
              </a:rPr>
              <a:t>penWidth</a:t>
            </a:r>
            <a:r>
              <a:rPr lang="pl-PL" sz="2200" dirty="0">
                <a:latin typeface="Courier"/>
                <a:cs typeface="Courier"/>
              </a:rPr>
              <a:t>" </a:t>
            </a:r>
            <a:r>
              <a:rPr lang="pl-PL" sz="2200" dirty="0" err="1">
                <a:latin typeface="Courier"/>
                <a:cs typeface="Courier"/>
              </a:rPr>
              <a:t>is</a:t>
            </a:r>
            <a:r>
              <a:rPr lang="pl-PL" sz="2200" dirty="0">
                <a:latin typeface="Courier"/>
                <a:cs typeface="Courier"/>
              </a:rPr>
              <a:t> 1. </a:t>
            </a:r>
          </a:p>
          <a:p>
            <a:endParaRPr lang="pl-PL" sz="2200" dirty="0">
              <a:latin typeface="Courier"/>
              <a:cs typeface="Courier"/>
            </a:endParaRPr>
          </a:p>
          <a:p>
            <a:r>
              <a:rPr lang="pl-PL" sz="2200" dirty="0" err="1">
                <a:latin typeface="Courier"/>
                <a:cs typeface="Courier"/>
              </a:rPr>
              <a:t>See</a:t>
            </a:r>
            <a:r>
              <a:rPr lang="pl-PL" sz="2200" dirty="0">
                <a:latin typeface="Courier"/>
                <a:cs typeface="Courier"/>
              </a:rPr>
              <a:t> </a:t>
            </a:r>
            <a:r>
              <a:rPr lang="pl-PL" sz="2200" dirty="0" err="1">
                <a:latin typeface="Courier"/>
                <a:cs typeface="Courier"/>
              </a:rPr>
              <a:t>also</a:t>
            </a:r>
            <a:r>
              <a:rPr lang="pl-PL" sz="2200" dirty="0">
                <a:latin typeface="Courier"/>
                <a:cs typeface="Courier"/>
              </a:rPr>
              <a:t>: </a:t>
            </a:r>
            <a:r>
              <a:rPr lang="pl-PL" sz="2200" dirty="0" err="1">
                <a:latin typeface="Courier"/>
                <a:cs typeface="Courier"/>
              </a:rPr>
              <a:t>DrawLines</a:t>
            </a:r>
            <a:endParaRPr lang="pl-PL" sz="2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642937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0341"/>
            <a:ext cx="8229600" cy="808038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Screen drawing and </a:t>
            </a:r>
            <a:r>
              <a:rPr lang="en-US" sz="3600" dirty="0" err="1">
                <a:latin typeface="Arial" charset="0"/>
              </a:rPr>
              <a:t>psychtoolbox</a:t>
            </a:r>
            <a:endParaRPr lang="en-US" sz="3600" dirty="0"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429000" y="15240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b="1" smtClean="0">
                <a:latin typeface="Arial" charset="0"/>
              </a:rPr>
              <a:t>Screen Geometry</a:t>
            </a:r>
          </a:p>
          <a:p>
            <a:pPr>
              <a:buFontTx/>
              <a:buNone/>
            </a:pPr>
            <a:r>
              <a:rPr lang="en-US" smtClean="0">
                <a:latin typeface="Arial" charset="0"/>
              </a:rPr>
              <a:t>  </a:t>
            </a:r>
            <a:endParaRPr lang="en-US" dirty="0">
              <a:latin typeface="Arial" charset="0"/>
            </a:endParaRPr>
          </a:p>
        </p:txBody>
      </p:sp>
      <p:pic>
        <p:nvPicPr>
          <p:cNvPr id="6" name="Picture 4" descr="Computer Monit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60"/>
          <a:stretch>
            <a:fillRect/>
          </a:stretch>
        </p:blipFill>
        <p:spPr bwMode="auto">
          <a:xfrm>
            <a:off x="930275" y="2209800"/>
            <a:ext cx="5114925" cy="423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920875" y="3200400"/>
            <a:ext cx="0" cy="2362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920875" y="3200400"/>
            <a:ext cx="2895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073275" y="2514600"/>
            <a:ext cx="3005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0"/>
              <a:t>X ----------- Positive -&gt;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82675" y="3124200"/>
            <a:ext cx="4048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0"/>
              <a:t>Y</a:t>
            </a:r>
          </a:p>
          <a:p>
            <a:endParaRPr lang="en-US" b="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311275" y="3733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0" y="5146675"/>
            <a:ext cx="116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0"/>
              <a:t>Positive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235075" y="1981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49275" y="1600200"/>
            <a:ext cx="979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0"/>
              <a:t>Origin</a:t>
            </a:r>
          </a:p>
        </p:txBody>
      </p:sp>
      <p:sp>
        <p:nvSpPr>
          <p:cNvPr id="15" name="Line 712"/>
          <p:cNvSpPr>
            <a:spLocks noChangeShapeType="1"/>
          </p:cNvSpPr>
          <p:nvPr/>
        </p:nvSpPr>
        <p:spPr bwMode="auto">
          <a:xfrm flipH="1">
            <a:off x="5273675" y="5486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713"/>
          <p:cNvSpPr txBox="1">
            <a:spLocks noChangeArrowheads="1"/>
          </p:cNvSpPr>
          <p:nvPr/>
        </p:nvSpPr>
        <p:spPr bwMode="auto">
          <a:xfrm>
            <a:off x="6569075" y="5257800"/>
            <a:ext cx="185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0"/>
              <a:t>Max X and Y</a:t>
            </a:r>
          </a:p>
        </p:txBody>
      </p:sp>
      <p:sp>
        <p:nvSpPr>
          <p:cNvPr id="17" name="Line 714"/>
          <p:cNvSpPr>
            <a:spLocks noChangeShapeType="1"/>
          </p:cNvSpPr>
          <p:nvPr/>
        </p:nvSpPr>
        <p:spPr bwMode="auto">
          <a:xfrm>
            <a:off x="2149475" y="3200400"/>
            <a:ext cx="0" cy="2362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715"/>
          <p:cNvSpPr>
            <a:spLocks noChangeShapeType="1"/>
          </p:cNvSpPr>
          <p:nvPr/>
        </p:nvSpPr>
        <p:spPr bwMode="auto">
          <a:xfrm>
            <a:off x="2378075" y="3200400"/>
            <a:ext cx="0" cy="2362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716"/>
          <p:cNvSpPr>
            <a:spLocks noChangeShapeType="1"/>
          </p:cNvSpPr>
          <p:nvPr/>
        </p:nvSpPr>
        <p:spPr bwMode="auto">
          <a:xfrm>
            <a:off x="2606675" y="3200400"/>
            <a:ext cx="0" cy="2362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717"/>
          <p:cNvSpPr>
            <a:spLocks noChangeShapeType="1"/>
          </p:cNvSpPr>
          <p:nvPr/>
        </p:nvSpPr>
        <p:spPr bwMode="auto">
          <a:xfrm>
            <a:off x="2835275" y="3200400"/>
            <a:ext cx="0" cy="2362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718"/>
          <p:cNvSpPr>
            <a:spLocks noChangeShapeType="1"/>
          </p:cNvSpPr>
          <p:nvPr/>
        </p:nvSpPr>
        <p:spPr bwMode="auto">
          <a:xfrm>
            <a:off x="3063875" y="3200400"/>
            <a:ext cx="0" cy="2362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719"/>
          <p:cNvSpPr>
            <a:spLocks noChangeShapeType="1"/>
          </p:cNvSpPr>
          <p:nvPr/>
        </p:nvSpPr>
        <p:spPr bwMode="auto">
          <a:xfrm>
            <a:off x="3292475" y="3200400"/>
            <a:ext cx="0" cy="2362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720"/>
          <p:cNvSpPr>
            <a:spLocks noChangeShapeType="1"/>
          </p:cNvSpPr>
          <p:nvPr/>
        </p:nvSpPr>
        <p:spPr bwMode="auto">
          <a:xfrm>
            <a:off x="3521075" y="3200400"/>
            <a:ext cx="0" cy="2362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721"/>
          <p:cNvSpPr>
            <a:spLocks noChangeShapeType="1"/>
          </p:cNvSpPr>
          <p:nvPr/>
        </p:nvSpPr>
        <p:spPr bwMode="auto">
          <a:xfrm>
            <a:off x="3749675" y="3200400"/>
            <a:ext cx="0" cy="2362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722"/>
          <p:cNvSpPr>
            <a:spLocks noChangeShapeType="1"/>
          </p:cNvSpPr>
          <p:nvPr/>
        </p:nvSpPr>
        <p:spPr bwMode="auto">
          <a:xfrm>
            <a:off x="3978275" y="3200400"/>
            <a:ext cx="0" cy="2362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723"/>
          <p:cNvSpPr>
            <a:spLocks noChangeShapeType="1"/>
          </p:cNvSpPr>
          <p:nvPr/>
        </p:nvSpPr>
        <p:spPr bwMode="auto">
          <a:xfrm>
            <a:off x="4206875" y="3200400"/>
            <a:ext cx="0" cy="2362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724"/>
          <p:cNvSpPr>
            <a:spLocks noChangeShapeType="1"/>
          </p:cNvSpPr>
          <p:nvPr/>
        </p:nvSpPr>
        <p:spPr bwMode="auto">
          <a:xfrm>
            <a:off x="4435475" y="3200400"/>
            <a:ext cx="0" cy="2362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725"/>
          <p:cNvSpPr>
            <a:spLocks noChangeShapeType="1"/>
          </p:cNvSpPr>
          <p:nvPr/>
        </p:nvSpPr>
        <p:spPr bwMode="auto">
          <a:xfrm>
            <a:off x="4664075" y="3200400"/>
            <a:ext cx="0" cy="2362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737"/>
          <p:cNvSpPr>
            <a:spLocks noChangeShapeType="1"/>
          </p:cNvSpPr>
          <p:nvPr/>
        </p:nvSpPr>
        <p:spPr bwMode="auto">
          <a:xfrm>
            <a:off x="1920875" y="3505200"/>
            <a:ext cx="2819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738"/>
          <p:cNvSpPr>
            <a:spLocks noChangeShapeType="1"/>
          </p:cNvSpPr>
          <p:nvPr/>
        </p:nvSpPr>
        <p:spPr bwMode="auto">
          <a:xfrm>
            <a:off x="1916113" y="3786188"/>
            <a:ext cx="2819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739"/>
          <p:cNvSpPr>
            <a:spLocks noChangeShapeType="1"/>
          </p:cNvSpPr>
          <p:nvPr/>
        </p:nvSpPr>
        <p:spPr bwMode="auto">
          <a:xfrm>
            <a:off x="1920875" y="4038600"/>
            <a:ext cx="2819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740"/>
          <p:cNvSpPr>
            <a:spLocks noChangeShapeType="1"/>
          </p:cNvSpPr>
          <p:nvPr/>
        </p:nvSpPr>
        <p:spPr bwMode="auto">
          <a:xfrm>
            <a:off x="1920875" y="4267200"/>
            <a:ext cx="2819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741"/>
          <p:cNvSpPr>
            <a:spLocks noChangeShapeType="1"/>
          </p:cNvSpPr>
          <p:nvPr/>
        </p:nvSpPr>
        <p:spPr bwMode="auto">
          <a:xfrm>
            <a:off x="1920875" y="4495800"/>
            <a:ext cx="2819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742"/>
          <p:cNvSpPr>
            <a:spLocks noChangeShapeType="1"/>
          </p:cNvSpPr>
          <p:nvPr/>
        </p:nvSpPr>
        <p:spPr bwMode="auto">
          <a:xfrm>
            <a:off x="1920875" y="4724400"/>
            <a:ext cx="2819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743"/>
          <p:cNvSpPr>
            <a:spLocks noChangeShapeType="1"/>
          </p:cNvSpPr>
          <p:nvPr/>
        </p:nvSpPr>
        <p:spPr bwMode="auto">
          <a:xfrm>
            <a:off x="1920875" y="4953000"/>
            <a:ext cx="2819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744"/>
          <p:cNvSpPr>
            <a:spLocks noChangeShapeType="1"/>
          </p:cNvSpPr>
          <p:nvPr/>
        </p:nvSpPr>
        <p:spPr bwMode="auto">
          <a:xfrm>
            <a:off x="1920875" y="5257800"/>
            <a:ext cx="2819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745"/>
          <p:cNvSpPr txBox="1">
            <a:spLocks noChangeArrowheads="1"/>
          </p:cNvSpPr>
          <p:nvPr/>
        </p:nvSpPr>
        <p:spPr bwMode="auto">
          <a:xfrm>
            <a:off x="5578475" y="2286000"/>
            <a:ext cx="33528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 b="0"/>
              <a:t>Coordinates are        </a:t>
            </a:r>
          </a:p>
          <a:p>
            <a:r>
              <a:rPr lang="en-US" sz="3200" b="0"/>
              <a:t>      measured in</a:t>
            </a:r>
            <a:br>
              <a:rPr lang="en-US" sz="3200" b="0"/>
            </a:br>
            <a:r>
              <a:rPr lang="en-US" sz="3200" b="0"/>
              <a:t>                pixels.</a:t>
            </a:r>
          </a:p>
        </p:txBody>
      </p:sp>
    </p:spTree>
    <p:extLst>
      <p:ext uri="{BB962C8B-B14F-4D97-AF65-F5344CB8AC3E}">
        <p14:creationId xmlns:p14="http://schemas.microsoft.com/office/powerpoint/2010/main" val="93990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mputer Moni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60"/>
          <a:stretch>
            <a:fillRect/>
          </a:stretch>
        </p:blipFill>
        <p:spPr bwMode="auto">
          <a:xfrm>
            <a:off x="381000" y="2590800"/>
            <a:ext cx="2667000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886200" y="1981200"/>
            <a:ext cx="48006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343400" y="2514600"/>
            <a:ext cx="152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4343400" y="3811588"/>
            <a:ext cx="1682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0"/>
              <a:t>Back Buffer</a:t>
            </a:r>
          </a:p>
          <a:p>
            <a:r>
              <a:rPr lang="en-US" b="0"/>
              <a:t>(invisible)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62000" y="5410200"/>
            <a:ext cx="1851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Front Buffer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How you typically work with the </a:t>
            </a:r>
            <a:r>
              <a:rPr lang="en-US" sz="3600" dirty="0" err="1">
                <a:latin typeface="Arial" charset="0"/>
              </a:rPr>
              <a:t>psychtoolbox</a:t>
            </a:r>
            <a:endParaRPr lang="en-US" sz="3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71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8156</TotalTime>
  <Words>1067</Words>
  <Application>Microsoft Macintosh PowerPoint</Application>
  <PresentationFormat>On-screen Show (4:3)</PresentationFormat>
  <Paragraphs>150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Inkwell</vt:lpstr>
      <vt:lpstr>MATLAB Psychtoolbox 04</vt:lpstr>
      <vt:lpstr>Psychtoolbox Basics</vt:lpstr>
      <vt:lpstr>Install Psychtoolbox (PTB)</vt:lpstr>
      <vt:lpstr>Before you start</vt:lpstr>
      <vt:lpstr>The Screen command</vt:lpstr>
      <vt:lpstr>PowerPoint Presentation</vt:lpstr>
      <vt:lpstr>The Screen command</vt:lpstr>
      <vt:lpstr>Screen drawing and psychtoolbox</vt:lpstr>
      <vt:lpstr>How you typically work with the psychtoolbox</vt:lpstr>
      <vt:lpstr>How you typically work with the psychtoolbox</vt:lpstr>
      <vt:lpstr>How you typically work with the psychtoolbox</vt:lpstr>
      <vt:lpstr>How you typically work with the psychtoolbox</vt:lpstr>
      <vt:lpstr>How you typically work with the psychtoolbox</vt:lpstr>
      <vt:lpstr>How you typically work with the psychtoolbox</vt:lpstr>
      <vt:lpstr>How you typically work with the psychtoolbox</vt:lpstr>
      <vt:lpstr>PowerPoint Presentation</vt:lpstr>
      <vt:lpstr>PowerPoint Presentation</vt:lpstr>
      <vt:lpstr>PowerPoint Presentation</vt:lpstr>
      <vt:lpstr>PowerPoint Presentation</vt:lpstr>
      <vt:lpstr>Using Screen</vt:lpstr>
      <vt:lpstr>Basic Display Loop in PsychToolbox (PTB)</vt:lpstr>
      <vt:lpstr>Task 1: Basic Display Loop in PTB (code)</vt:lpstr>
      <vt:lpstr>Moving Shapes around the Screen</vt:lpstr>
      <vt:lpstr>Task 2</vt:lpstr>
      <vt:lpstr>Task 3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tancy</dc:creator>
  <cp:lastModifiedBy>tancy</cp:lastModifiedBy>
  <cp:revision>65</cp:revision>
  <cp:lastPrinted>2017-08-02T11:28:09Z</cp:lastPrinted>
  <dcterms:created xsi:type="dcterms:W3CDTF">2017-08-01T02:01:51Z</dcterms:created>
  <dcterms:modified xsi:type="dcterms:W3CDTF">2017-08-21T10:45:08Z</dcterms:modified>
</cp:coreProperties>
</file>