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13" r:id="rId1"/>
  </p:sldMasterIdLst>
  <p:notesMasterIdLst>
    <p:notesMasterId r:id="rId29"/>
  </p:notesMasterIdLst>
  <p:sldIdLst>
    <p:sldId id="256" r:id="rId2"/>
    <p:sldId id="394" r:id="rId3"/>
    <p:sldId id="408" r:id="rId4"/>
    <p:sldId id="411" r:id="rId5"/>
    <p:sldId id="412" r:id="rId6"/>
    <p:sldId id="419" r:id="rId7"/>
    <p:sldId id="413" r:id="rId8"/>
    <p:sldId id="395" r:id="rId9"/>
    <p:sldId id="396" r:id="rId10"/>
    <p:sldId id="397" r:id="rId11"/>
    <p:sldId id="398" r:id="rId12"/>
    <p:sldId id="399" r:id="rId13"/>
    <p:sldId id="400" r:id="rId14"/>
    <p:sldId id="401" r:id="rId15"/>
    <p:sldId id="402" r:id="rId16"/>
    <p:sldId id="414" r:id="rId17"/>
    <p:sldId id="415" r:id="rId18"/>
    <p:sldId id="416" r:id="rId19"/>
    <p:sldId id="417" r:id="rId20"/>
    <p:sldId id="418" r:id="rId21"/>
    <p:sldId id="403" r:id="rId22"/>
    <p:sldId id="404" r:id="rId23"/>
    <p:sldId id="405" r:id="rId24"/>
    <p:sldId id="406" r:id="rId25"/>
    <p:sldId id="410" r:id="rId26"/>
    <p:sldId id="407" r:id="rId27"/>
    <p:sldId id="409" r:id="rId2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8804" autoAdjust="0"/>
  </p:normalViewPr>
  <p:slideViewPr>
    <p:cSldViewPr snapToGrid="0" snapToObjects="1">
      <p:cViewPr>
        <p:scale>
          <a:sx n="110" d="100"/>
          <a:sy n="110" d="100"/>
        </p:scale>
        <p:origin x="-816" y="-3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interSettings" Target="printerSettings/printerSettings1.bin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heme" Target="theme/theme1.xml"/><Relationship Id="rId3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C4747D-A82B-8742-9290-5AB72D984DB4}" type="datetimeFigureOut">
              <a:rPr lang="en-US" smtClean="0"/>
              <a:t>8/21/17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3B7669-734B-4D4B-A2EA-3367B61A11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6877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Zeros(size(</a:t>
            </a:r>
            <a:r>
              <a:rPr lang="en-US" dirty="0" err="1" smtClean="0"/>
              <a:t>my_mat</a:t>
            </a:r>
            <a:r>
              <a:rPr lang="en-US" dirty="0" smtClean="0"/>
              <a:t>))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3B7669-734B-4D4B-A2EA-3367B61A110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5771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1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1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0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124200"/>
            <a:ext cx="6477000" cy="1914144"/>
          </a:xfrm>
        </p:spPr>
        <p:txBody>
          <a:bodyPr vert="horz" lIns="45720" tIns="0" rIns="45720" bIns="0" rtlCol="0" anchor="b" anchorCtr="0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5056632"/>
            <a:ext cx="6477000" cy="1174088"/>
          </a:xfrm>
        </p:spPr>
        <p:txBody>
          <a:bodyPr vert="horz" lIns="91440" tIns="0" rIns="45720" bIns="0" rtlCol="0">
            <a:normAutofit/>
          </a:bodyPr>
          <a:lstStyle>
            <a:lvl1pPr marL="0" indent="0" algn="l" defTabSz="914400" rtl="0" eaLnBrk="1" latinLnBrk="0" hangingPunct="1">
              <a:lnSpc>
                <a:spcPts val="2600"/>
              </a:lnSpc>
              <a:spcBef>
                <a:spcPts val="0"/>
              </a:spcBef>
              <a:buSzPct val="90000"/>
              <a:buFontTx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00216"/>
            <a:ext cx="1984248" cy="274320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fld id="{70DABAEC-E592-EC40-952E-53D5BBE93699}" type="datetimeFigureOut">
              <a:rPr lang="en-US" smtClean="0"/>
              <a:t>8/21/17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352" y="6300216"/>
            <a:ext cx="3813048" cy="274320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300216"/>
            <a:ext cx="685800" cy="274320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fld id="{2D57B0AA-AC8E-4463-ADAC-E87D09B82E4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ABAEC-E592-EC40-952E-53D5BBE93699}" type="datetimeFigureOut">
              <a:rPr lang="en-US" smtClean="0"/>
              <a:t>8/21/17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C0852-79F4-C04E-A38B-E68C13DE2194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tabLst/>
              <a:defRPr sz="1800"/>
            </a:lvl6pPr>
            <a:lvl7pPr marL="2290763" indent="-344488">
              <a:tabLst/>
              <a:defRPr sz="1800"/>
            </a:lvl7pPr>
            <a:lvl8pPr marL="2290763" indent="-344488">
              <a:tabLst/>
              <a:defRPr sz="1800"/>
            </a:lvl8pPr>
            <a:lvl9pPr marL="2290763" indent="-344488">
              <a:tabLst/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ABAEC-E592-EC40-952E-53D5BBE93699}" type="datetimeFigureOut">
              <a:rPr lang="en-US" smtClean="0"/>
              <a:t>8/21/17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C0852-79F4-C04E-A38B-E68C13DE219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ABAEC-E592-EC40-952E-53D5BBE93699}" type="datetimeFigureOut">
              <a:rPr lang="en-US" smtClean="0"/>
              <a:t>8/21/17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C0852-79F4-C04E-A38B-E68C13DE21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ABAEC-E592-EC40-952E-53D5BBE93699}" type="datetimeFigureOut">
              <a:rPr lang="en-US" smtClean="0"/>
              <a:t>8/21/17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C0852-79F4-C04E-A38B-E68C13DE21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690048"/>
            <a:ext cx="356393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7250" y="368490"/>
            <a:ext cx="3566160" cy="5627498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 marL="2290763" indent="-344488">
              <a:defRPr sz="2000"/>
            </a:lvl7pPr>
            <a:lvl8pPr marL="2290763" indent="-344488">
              <a:defRPr sz="2000"/>
            </a:lvl8pPr>
            <a:lvl9pPr marL="2290763" indent="-344488"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398" y="2866030"/>
            <a:ext cx="3563938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ABAEC-E592-EC40-952E-53D5BBE93699}" type="datetimeFigureOut">
              <a:rPr lang="en-US" smtClean="0"/>
              <a:t>8/21/17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C0852-79F4-C04E-A38B-E68C13DE21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7546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7544" y="2699982"/>
            <a:ext cx="3566160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ABAEC-E592-EC40-952E-53D5BBE93699}" type="datetimeFigureOut">
              <a:rPr lang="en-US" smtClean="0"/>
              <a:t>8/21/17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C0852-79F4-C04E-A38B-E68C13DE2194}" type="slidenum">
              <a:rPr lang="en-US" smtClean="0"/>
              <a:t>‹#›</a:t>
            </a:fld>
            <a:endParaRPr lang="en-US"/>
          </a:p>
        </p:txBody>
      </p:sp>
      <p:grpSp>
        <p:nvGrpSpPr>
          <p:cNvPr id="3" name="Group 7"/>
          <p:cNvGrpSpPr/>
          <p:nvPr/>
        </p:nvGrpSpPr>
        <p:grpSpPr>
          <a:xfrm rot="21421631">
            <a:off x="629028" y="505650"/>
            <a:ext cx="3850925" cy="5516274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Picture Placeholder 9"/>
          <p:cNvSpPr>
            <a:spLocks noGrp="1"/>
          </p:cNvSpPr>
          <p:nvPr>
            <p:ph type="pic" sz="quarter" idx="14"/>
          </p:nvPr>
        </p:nvSpPr>
        <p:spPr>
          <a:xfrm rot="21421631">
            <a:off x="808793" y="667560"/>
            <a:ext cx="3468664" cy="512472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3"/>
          <p:cNvGrpSpPr/>
          <p:nvPr/>
        </p:nvGrpSpPr>
        <p:grpSpPr>
          <a:xfrm rot="21214351">
            <a:off x="313409" y="3520798"/>
            <a:ext cx="4088024" cy="3026020"/>
            <a:chOff x="1524000" y="381000"/>
            <a:chExt cx="3657600" cy="4737978"/>
          </a:xfrm>
        </p:grpSpPr>
        <p:sp>
          <p:nvSpPr>
            <p:cNvPr id="15" name="Rectangle 14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6"/>
          </p:nvPr>
        </p:nvSpPr>
        <p:spPr>
          <a:xfrm rot="21214351">
            <a:off x="491057" y="3682579"/>
            <a:ext cx="3704109" cy="269708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grpSp>
        <p:nvGrpSpPr>
          <p:cNvPr id="8" name="Group 9"/>
          <p:cNvGrpSpPr/>
          <p:nvPr/>
        </p:nvGrpSpPr>
        <p:grpSpPr>
          <a:xfrm rot="232774">
            <a:off x="169481" y="241256"/>
            <a:ext cx="4088024" cy="3026020"/>
            <a:chOff x="1524000" y="381000"/>
            <a:chExt cx="3657600" cy="473797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347129" y="403037"/>
            <a:ext cx="3704109" cy="269708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3434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3432" y="2699982"/>
            <a:ext cx="3566160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ABAEC-E592-EC40-952E-53D5BBE93699}" type="datetimeFigureOut">
              <a:rPr lang="en-US" smtClean="0"/>
              <a:t>8/21/17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C0852-79F4-C04E-A38B-E68C13DE21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grpSp>
        <p:nvGrpSpPr>
          <p:cNvPr id="3" name="Group 8"/>
          <p:cNvGrpSpPr/>
          <p:nvPr/>
        </p:nvGrpSpPr>
        <p:grpSpPr>
          <a:xfrm rot="232774">
            <a:off x="2059282" y="379100"/>
            <a:ext cx="5031327" cy="3443312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8736"/>
            <a:ext cx="7315200" cy="98797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ABAEC-E592-EC40-952E-53D5BBE93699}" type="datetimeFigureOut">
              <a:rPr lang="en-US" smtClean="0"/>
              <a:t>8/21/17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D9BD3-E57B-4194-A545-2804EB95D970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2248157" y="564564"/>
            <a:ext cx="4653577" cy="307238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grpSp>
        <p:nvGrpSpPr>
          <p:cNvPr id="3" name="Group 13"/>
          <p:cNvGrpSpPr/>
          <p:nvPr/>
        </p:nvGrpSpPr>
        <p:grpSpPr>
          <a:xfrm rot="21420000">
            <a:off x="113687" y="116368"/>
            <a:ext cx="3969060" cy="3705360"/>
            <a:chOff x="1524000" y="381000"/>
            <a:chExt cx="3657600" cy="4737978"/>
          </a:xfrm>
        </p:grpSpPr>
        <p:sp>
          <p:nvSpPr>
            <p:cNvPr id="15" name="Rectangle 14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7"/>
          </p:nvPr>
        </p:nvSpPr>
        <p:spPr>
          <a:xfrm rot="21420000">
            <a:off x="299151" y="304998"/>
            <a:ext cx="3598455" cy="3334235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grpSp>
        <p:nvGrpSpPr>
          <p:cNvPr id="8" name="Group 9"/>
          <p:cNvGrpSpPr/>
          <p:nvPr/>
        </p:nvGrpSpPr>
        <p:grpSpPr>
          <a:xfrm rot="360000">
            <a:off x="4165479" y="323141"/>
            <a:ext cx="4792693" cy="3443312"/>
            <a:chOff x="1524000" y="381000"/>
            <a:chExt cx="3657600" cy="473797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Picture Placeholder 9"/>
          <p:cNvSpPr>
            <a:spLocks noGrp="1"/>
          </p:cNvSpPr>
          <p:nvPr>
            <p:ph type="pic" sz="quarter" idx="16"/>
          </p:nvPr>
        </p:nvSpPr>
        <p:spPr>
          <a:xfrm rot="360000">
            <a:off x="4336486" y="507668"/>
            <a:ext cx="4432860" cy="307238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6106"/>
            <a:ext cx="7315200" cy="99060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ABAEC-E592-EC40-952E-53D5BBE93699}" type="datetimeFigureOut">
              <a:rPr lang="en-US" smtClean="0"/>
              <a:t>8/21/17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C0852-79F4-C04E-A38B-E68C13DE21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ABAEC-E592-EC40-952E-53D5BBE93699}" type="datetimeFigureOut">
              <a:rPr lang="en-US" smtClean="0"/>
              <a:t>8/21/17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C0852-79F4-C04E-A38B-E68C13DE21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ABAEC-E592-EC40-952E-53D5BBE93699}" type="datetimeFigureOut">
              <a:rPr lang="en-US" smtClean="0"/>
              <a:t>8/21/17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C0852-79F4-C04E-A38B-E68C13DE21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51682" y="450851"/>
            <a:ext cx="846083" cy="5357812"/>
          </a:xfrm>
        </p:spPr>
        <p:txBody>
          <a:bodyPr vert="eaVert" anchor="t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450851"/>
            <a:ext cx="5943600" cy="5357812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ABAEC-E592-EC40-952E-53D5BBE93699}" type="datetimeFigureOut">
              <a:rPr lang="en-US" smtClean="0"/>
              <a:t>8/21/17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C0852-79F4-C04E-A38B-E68C13DE21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Watermark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122215" y="3200400"/>
            <a:ext cx="8021782" cy="2209800"/>
          </a:xfrm>
        </p:spPr>
        <p:txBody>
          <a:bodyPr wrap="none" lIns="0" tIns="0" rIns="0" bIns="0" anchor="ctr" anchorCtr="0">
            <a:noAutofit/>
          </a:bodyPr>
          <a:lstStyle>
            <a:lvl1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0813" y="3833095"/>
            <a:ext cx="4724400" cy="1209964"/>
          </a:xfrm>
        </p:spPr>
        <p:txBody>
          <a:bodyPr lIns="45720" tIns="0" rIns="45720" bIns="0" anchor="b" anchorCtr="0">
            <a:noAutofit/>
          </a:bodyPr>
          <a:lstStyle>
            <a:lvl1pPr algn="l">
              <a:lnSpc>
                <a:spcPts val="5000"/>
              </a:lnSpc>
              <a:defRPr sz="460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0813" y="5056909"/>
            <a:ext cx="4724400" cy="1156586"/>
          </a:xfrm>
        </p:spPr>
        <p:txBody>
          <a:bodyPr lIns="91440" tIns="0" rIns="45720" bIns="0">
            <a:normAutofit/>
          </a:bodyPr>
          <a:lstStyle>
            <a:lvl1pPr marL="0" indent="0" algn="l">
              <a:lnSpc>
                <a:spcPts val="2600"/>
              </a:lnSpc>
              <a:spcBef>
                <a:spcPct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98744"/>
            <a:ext cx="1981200" cy="273050"/>
          </a:xfrm>
        </p:spPr>
        <p:txBody>
          <a:bodyPr/>
          <a:lstStyle>
            <a:lvl1pPr algn="l">
              <a:defRPr sz="1100">
                <a:latin typeface="Rockwell" pitchFamily="18" charset="0"/>
              </a:defRPr>
            </a:lvl1pPr>
          </a:lstStyle>
          <a:p>
            <a:fld id="{70DABAEC-E592-EC40-952E-53D5BBE93699}" type="datetimeFigureOut">
              <a:rPr lang="en-US" smtClean="0"/>
              <a:t>8/21/17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400" y="6298744"/>
            <a:ext cx="3810000" cy="27305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64856" y="6312392"/>
            <a:ext cx="685800" cy="265089"/>
          </a:xfrm>
        </p:spPr>
        <p:txBody>
          <a:bodyPr/>
          <a:lstStyle>
            <a:lvl1pPr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fld id="{6C9C0852-79F4-C04E-A38B-E68C13DE219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94560"/>
            <a:ext cx="7772400" cy="1362075"/>
          </a:xfrm>
        </p:spPr>
        <p:txBody>
          <a:bodyPr vert="horz" lIns="45720" tIns="0" rIns="45720" bIns="0" rtlCol="0" anchor="b" anchorCtr="0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b="1" kern="1200" cap="none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57016"/>
            <a:ext cx="7772400" cy="987552"/>
          </a:xfrm>
        </p:spPr>
        <p:txBody>
          <a:bodyPr vert="horz" lIns="91440" tIns="0" rIns="45720" bIns="0" rtlCol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SzPct val="90000"/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ABAEC-E592-EC40-952E-53D5BBE93699}" type="datetimeFigureOut">
              <a:rPr lang="en-US" smtClean="0"/>
              <a:t>8/21/17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C0852-79F4-C04E-A38B-E68C13DE219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Watermar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712693" y="1689847"/>
            <a:ext cx="8431303" cy="2209800"/>
          </a:xfrm>
        </p:spPr>
        <p:txBody>
          <a:bodyPr wrap="none" lIns="0" tIns="0" rIns="0" bIns="0" anchor="ctr" anchorCtr="0">
            <a:noAutofit/>
          </a:bodyPr>
          <a:lstStyle>
            <a:lvl1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196353"/>
            <a:ext cx="5334000" cy="1362075"/>
          </a:xfrm>
        </p:spPr>
        <p:txBody>
          <a:bodyPr lIns="45720" tIns="0" rIns="45720" bIns="0" anchor="b" anchorCtr="0"/>
          <a:lstStyle>
            <a:lvl1pPr algn="l">
              <a:lnSpc>
                <a:spcPts val="5000"/>
              </a:lnSpc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60618"/>
            <a:ext cx="5334000" cy="983087"/>
          </a:xfrm>
        </p:spPr>
        <p:txBody>
          <a:bodyPr tIns="0" rIns="45720" bIns="0" anchor="t" anchorCtr="0"/>
          <a:lstStyle>
            <a:lvl1pPr marL="0" indent="0">
              <a:spcBef>
                <a:spcPct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ABAEC-E592-EC40-952E-53D5BBE93699}" type="datetimeFigureOut">
              <a:rPr lang="en-US" smtClean="0"/>
              <a:t>8/21/17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C0852-79F4-C04E-A38B-E68C13DE219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Picture">
    <p:bg>
      <p:bgPr>
        <a:blipFill dpi="0" rotWithShape="1">
          <a:blip r:embed="rId2"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52775" y="4069804"/>
            <a:ext cx="553878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grpSp>
        <p:nvGrpSpPr>
          <p:cNvPr id="3" name="Group 8"/>
          <p:cNvGrpSpPr/>
          <p:nvPr/>
        </p:nvGrpSpPr>
        <p:grpSpPr>
          <a:xfrm rot="21240000">
            <a:off x="654352" y="445180"/>
            <a:ext cx="5416247" cy="3630168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1240000">
            <a:off x="857677" y="632632"/>
            <a:ext cx="5009597" cy="325526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58117" y="5230906"/>
            <a:ext cx="5532958" cy="865093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ABAEC-E592-EC40-952E-53D5BBE93699}" type="datetimeFigureOut">
              <a:rPr lang="en-US" smtClean="0"/>
              <a:t>8/21/17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C0852-79F4-C04E-A38B-E68C13DE21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ABAEC-E592-EC40-952E-53D5BBE93699}" type="datetimeFigureOut">
              <a:rPr lang="en-US" smtClean="0"/>
              <a:t>8/21/17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C0852-79F4-C04E-A38B-E68C13DE21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326" y="1419366"/>
            <a:ext cx="3200400" cy="584035"/>
          </a:xfrm>
        </p:spPr>
        <p:txBody>
          <a:bodyPr anchor="b"/>
          <a:lstStyle>
            <a:lvl1pPr marL="0" indent="0" algn="ctr">
              <a:spcBef>
                <a:spcPct val="0"/>
              </a:spcBef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7367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2290763" indent="-344488">
              <a:defRPr sz="1600"/>
            </a:lvl6pPr>
            <a:lvl7pPr marL="2290763" indent="-344488">
              <a:defRPr sz="1600"/>
            </a:lvl7pPr>
            <a:lvl8pPr marL="2290763" indent="-344488">
              <a:defRPr sz="1600"/>
            </a:lvl8pPr>
            <a:lvl9pPr marL="2290763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30247" y="1419366"/>
            <a:ext cx="3200400" cy="584035"/>
          </a:xfrm>
        </p:spPr>
        <p:txBody>
          <a:bodyPr anchor="b"/>
          <a:lstStyle>
            <a:lvl1pPr marL="0" indent="0" algn="ctr">
              <a:spcBef>
                <a:spcPct val="0"/>
              </a:spcBef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6514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2290763" indent="-344488">
              <a:defRPr sz="1600"/>
            </a:lvl6pPr>
            <a:lvl7pPr marL="2290763" indent="-344488">
              <a:defRPr sz="1600"/>
            </a:lvl7pPr>
            <a:lvl8pPr marL="2290763" indent="-344488">
              <a:defRPr sz="1600"/>
            </a:lvl8pPr>
            <a:lvl9pPr marL="2290763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ABAEC-E592-EC40-952E-53D5BBE93699}" type="datetimeFigureOut">
              <a:rPr lang="en-US" smtClean="0"/>
              <a:t>8/21/17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C0852-79F4-C04E-A38B-E68C13DE2194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039" y="1897040"/>
            <a:ext cx="3228975" cy="142875"/>
          </a:xfrm>
          <a:prstGeom prst="rect">
            <a:avLst/>
          </a:prstGeom>
        </p:spPr>
      </p:pic>
      <p:pic>
        <p:nvPicPr>
          <p:cNvPr id="13" name="Picture 12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5960" y="1897040"/>
            <a:ext cx="3228975" cy="142875"/>
          </a:xfrm>
          <a:prstGeom prst="rect">
            <a:avLst/>
          </a:prstGeom>
        </p:spPr>
      </p:pic>
      <p:pic>
        <p:nvPicPr>
          <p:cNvPr id="12" name="Picture 11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039" y="1897040"/>
            <a:ext cx="3228975" cy="142875"/>
          </a:xfrm>
          <a:prstGeom prst="rect">
            <a:avLst/>
          </a:prstGeom>
        </p:spPr>
      </p:pic>
      <p:pic>
        <p:nvPicPr>
          <p:cNvPr id="14" name="Picture 13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5960" y="1897040"/>
            <a:ext cx="3228975" cy="14287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ABAEC-E592-EC40-952E-53D5BBE93699}" type="datetimeFigureOut">
              <a:rPr lang="en-US" smtClean="0"/>
              <a:t>8/21/17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C0852-79F4-C04E-A38B-E68C13DE219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theme" Target="../theme/theme1.xml"/><Relationship Id="rId22" Type="http://schemas.openxmlformats.org/officeDocument/2006/relationships/image" Target="../media/image6.png"/><Relationship Id="rId23" Type="http://schemas.openxmlformats.org/officeDocument/2006/relationships/image" Target="../media/image7.png"/><Relationship Id="rId24" Type="http://schemas.openxmlformats.org/officeDocument/2006/relationships/image" Target="../media/image8.png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503238"/>
            <a:ext cx="7313613" cy="8683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735138"/>
            <a:ext cx="7313613" cy="40560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63438" y="6314461"/>
            <a:ext cx="1295400" cy="2650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fld id="{70DABAEC-E592-EC40-952E-53D5BBE93699}" type="datetimeFigureOut">
              <a:rPr lang="en-US" smtClean="0"/>
              <a:t>8/21/17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2607" y="6305797"/>
            <a:ext cx="3717967" cy="2592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21388" y="5476097"/>
            <a:ext cx="1483056" cy="851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</a:lstStyle>
          <a:p>
            <a:fld id="{6C9C0852-79F4-C04E-A38B-E68C13DE219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  <p:sldLayoutId id="2147483815" r:id="rId2"/>
    <p:sldLayoutId id="2147483816" r:id="rId3"/>
    <p:sldLayoutId id="2147483817" r:id="rId4"/>
    <p:sldLayoutId id="2147483818" r:id="rId5"/>
    <p:sldLayoutId id="2147483819" r:id="rId6"/>
    <p:sldLayoutId id="2147483820" r:id="rId7"/>
    <p:sldLayoutId id="2147483821" r:id="rId8"/>
    <p:sldLayoutId id="2147483822" r:id="rId9"/>
    <p:sldLayoutId id="2147483823" r:id="rId10"/>
    <p:sldLayoutId id="2147483824" r:id="rId11"/>
    <p:sldLayoutId id="2147483825" r:id="rId12"/>
    <p:sldLayoutId id="2147483826" r:id="rId13"/>
    <p:sldLayoutId id="2147483827" r:id="rId14"/>
    <p:sldLayoutId id="2147483828" r:id="rId15"/>
    <p:sldLayoutId id="2147483829" r:id="rId16"/>
    <p:sldLayoutId id="2147483830" r:id="rId17"/>
    <p:sldLayoutId id="2147483831" r:id="rId18"/>
    <p:sldLayoutId id="2147483832" r:id="rId19"/>
    <p:sldLayoutId id="2147483833" r:id="rId20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63550" indent="-463550" algn="l" defTabSz="914400" rtl="0" eaLnBrk="1" latinLnBrk="0" hangingPunct="1">
        <a:spcBef>
          <a:spcPts val="2000"/>
        </a:spcBef>
        <a:buSzPct val="90000"/>
        <a:buFontTx/>
        <a:buBlip>
          <a:blip r:embed="rId22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SzPct val="90000"/>
        <a:buFontTx/>
        <a:buBlip>
          <a:blip r:embed="rId23"/>
        </a:buBlip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255713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7025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938338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90763" indent="-344488" algn="l" defTabSz="914400" rtl="0" eaLnBrk="1" latinLnBrk="0" hangingPunct="1">
        <a:spcBef>
          <a:spcPct val="20000"/>
        </a:spcBef>
        <a:buSzPct val="90000"/>
        <a:buFontTx/>
        <a:buBlip>
          <a:blip r:embed="rId22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625725" indent="-344488" algn="l" defTabSz="914400" rtl="0" eaLnBrk="1" latinLnBrk="0" hangingPunct="1">
        <a:spcBef>
          <a:spcPct val="20000"/>
        </a:spcBef>
        <a:buSzPct val="90000"/>
        <a:buFontTx/>
        <a:buBlip>
          <a:blip r:embed="rId24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2970213" indent="-344488" algn="l" defTabSz="914400" rtl="0" eaLnBrk="1" latinLnBrk="0" hangingPunct="1">
        <a:spcBef>
          <a:spcPct val="20000"/>
        </a:spcBef>
        <a:buSzPct val="90000"/>
        <a:buFontTx/>
        <a:buBlip>
          <a:blip r:embed="rId22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313113" indent="-344488" algn="l" defTabSz="914400" rtl="0" eaLnBrk="1" latinLnBrk="0" hangingPunct="1">
        <a:spcBef>
          <a:spcPct val="20000"/>
        </a:spcBef>
        <a:buSzPct val="90000"/>
        <a:buFontTx/>
        <a:buBlip>
          <a:blip r:embed="rId23"/>
        </a:buBlip>
        <a:defRPr lang="en-US" sz="1800" kern="1200" dirty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jpeg"/><Relationship Id="rId3" Type="http://schemas.openxmlformats.org/officeDocument/2006/relationships/image" Target="../media/image14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jpeg"/><Relationship Id="rId3" Type="http://schemas.openxmlformats.org/officeDocument/2006/relationships/image" Target="../media/image14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psychtoolbox.org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78869" y="1840030"/>
            <a:ext cx="6909153" cy="1017126"/>
          </a:xfrm>
        </p:spPr>
        <p:txBody>
          <a:bodyPr/>
          <a:lstStyle/>
          <a:p>
            <a:pPr algn="ctr"/>
            <a:r>
              <a:rPr lang="en-US" dirty="0" smtClean="0"/>
              <a:t>MATLAB </a:t>
            </a:r>
            <a:r>
              <a:rPr lang="en-US" dirty="0" err="1" smtClean="0"/>
              <a:t>Psychtoolbox</a:t>
            </a:r>
            <a:r>
              <a:rPr lang="en-US" dirty="0" smtClean="0"/>
              <a:t> 04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Tancy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85578" y="3347189"/>
            <a:ext cx="1902444" cy="1709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92418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omputer Monito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460"/>
          <a:stretch>
            <a:fillRect/>
          </a:stretch>
        </p:blipFill>
        <p:spPr bwMode="auto">
          <a:xfrm>
            <a:off x="381000" y="2590800"/>
            <a:ext cx="2667000" cy="2208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762000" y="5410200"/>
            <a:ext cx="1851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/>
              <a:t>Front Buffer</a:t>
            </a: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3886200" y="1981200"/>
            <a:ext cx="4800600" cy="4572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4343400" y="2514600"/>
            <a:ext cx="1524000" cy="1143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6" name="Picture 11" descr="penci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1828800"/>
            <a:ext cx="936625" cy="96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4419600" y="2667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Text Box 13"/>
          <p:cNvSpPr txBox="1">
            <a:spLocks noChangeArrowheads="1"/>
          </p:cNvSpPr>
          <p:nvPr/>
        </p:nvSpPr>
        <p:spPr bwMode="auto">
          <a:xfrm>
            <a:off x="6308725" y="2555875"/>
            <a:ext cx="23018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/>
              <a:t>Step 1: Draw</a:t>
            </a:r>
          </a:p>
          <a:p>
            <a:r>
              <a:rPr lang="en-US"/>
              <a:t>Shape to the back buffer</a:t>
            </a:r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229600" cy="808038"/>
          </a:xfrm>
        </p:spPr>
        <p:txBody>
          <a:bodyPr/>
          <a:lstStyle/>
          <a:p>
            <a:pPr eaLnBrk="1" hangingPunct="1"/>
            <a:r>
              <a:rPr lang="en-US" sz="3600" dirty="0">
                <a:latin typeface="Arial" charset="0"/>
              </a:rPr>
              <a:t>How you typically work with the </a:t>
            </a:r>
            <a:r>
              <a:rPr lang="en-US" sz="3600" dirty="0" err="1">
                <a:latin typeface="Arial" charset="0"/>
              </a:rPr>
              <a:t>psychtoolbox</a:t>
            </a:r>
            <a:endParaRPr lang="en-US" sz="36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79710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229600" cy="808038"/>
          </a:xfrm>
        </p:spPr>
        <p:txBody>
          <a:bodyPr/>
          <a:lstStyle/>
          <a:p>
            <a:pPr eaLnBrk="1" hangingPunct="1"/>
            <a:r>
              <a:rPr lang="en-US" sz="3600" dirty="0">
                <a:latin typeface="Arial" charset="0"/>
              </a:rPr>
              <a:t>How you typically work with the </a:t>
            </a:r>
            <a:r>
              <a:rPr lang="en-US" sz="3600" dirty="0" err="1">
                <a:latin typeface="Arial" charset="0"/>
              </a:rPr>
              <a:t>psychtoolbox</a:t>
            </a:r>
            <a:endParaRPr lang="en-US" sz="3600" dirty="0">
              <a:latin typeface="Arial" charset="0"/>
            </a:endParaRPr>
          </a:p>
        </p:txBody>
      </p:sp>
      <p:pic>
        <p:nvPicPr>
          <p:cNvPr id="3" name="Picture 3" descr="Computer Monito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460"/>
          <a:stretch>
            <a:fillRect/>
          </a:stretch>
        </p:blipFill>
        <p:spPr bwMode="auto">
          <a:xfrm>
            <a:off x="381000" y="2590800"/>
            <a:ext cx="2667000" cy="2208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3886200" y="1981200"/>
            <a:ext cx="4800600" cy="4572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4343400" y="2514600"/>
            <a:ext cx="1524000" cy="1143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10"/>
          <p:cNvSpPr>
            <a:spLocks noChangeArrowheads="1"/>
          </p:cNvSpPr>
          <p:nvPr/>
        </p:nvSpPr>
        <p:spPr bwMode="auto">
          <a:xfrm>
            <a:off x="4419600" y="2667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990600" y="3124200"/>
            <a:ext cx="1524000" cy="1143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13"/>
          <p:cNvSpPr>
            <a:spLocks noChangeArrowheads="1"/>
          </p:cNvSpPr>
          <p:nvPr/>
        </p:nvSpPr>
        <p:spPr bwMode="auto">
          <a:xfrm>
            <a:off x="1066800" y="32766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Line 14"/>
          <p:cNvSpPr>
            <a:spLocks noChangeShapeType="1"/>
          </p:cNvSpPr>
          <p:nvPr/>
        </p:nvSpPr>
        <p:spPr bwMode="auto">
          <a:xfrm flipH="1">
            <a:off x="2743200" y="3048000"/>
            <a:ext cx="152400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Text Box 15"/>
          <p:cNvSpPr txBox="1">
            <a:spLocks noChangeArrowheads="1"/>
          </p:cNvSpPr>
          <p:nvPr/>
        </p:nvSpPr>
        <p:spPr bwMode="auto">
          <a:xfrm>
            <a:off x="4267200" y="4343400"/>
            <a:ext cx="2782888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/>
              <a:t>Step 2:</a:t>
            </a:r>
          </a:p>
          <a:p>
            <a:r>
              <a:rPr lang="en-US"/>
              <a:t>Flip the back buffer</a:t>
            </a:r>
          </a:p>
          <a:p>
            <a:r>
              <a:rPr lang="en-US"/>
              <a:t>to the front buffer</a:t>
            </a:r>
          </a:p>
        </p:txBody>
      </p:sp>
    </p:spTree>
    <p:extLst>
      <p:ext uri="{BB962C8B-B14F-4D97-AF65-F5344CB8AC3E}">
        <p14:creationId xmlns:p14="http://schemas.microsoft.com/office/powerpoint/2010/main" val="40479710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229600" cy="808038"/>
          </a:xfrm>
        </p:spPr>
        <p:txBody>
          <a:bodyPr/>
          <a:lstStyle/>
          <a:p>
            <a:pPr eaLnBrk="1" hangingPunct="1"/>
            <a:r>
              <a:rPr lang="en-US" sz="3600" dirty="0">
                <a:latin typeface="Arial" charset="0"/>
              </a:rPr>
              <a:t>How you typically work with the </a:t>
            </a:r>
            <a:r>
              <a:rPr lang="en-US" sz="3600" dirty="0" err="1">
                <a:latin typeface="Arial" charset="0"/>
              </a:rPr>
              <a:t>psychtoolbox</a:t>
            </a:r>
            <a:endParaRPr lang="en-US" sz="3600" dirty="0">
              <a:latin typeface="Arial" charset="0"/>
            </a:endParaRPr>
          </a:p>
        </p:txBody>
      </p:sp>
      <p:pic>
        <p:nvPicPr>
          <p:cNvPr id="3" name="Picture 3" descr="Computer Monito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460"/>
          <a:stretch>
            <a:fillRect/>
          </a:stretch>
        </p:blipFill>
        <p:spPr bwMode="auto">
          <a:xfrm>
            <a:off x="381000" y="2590800"/>
            <a:ext cx="2667000" cy="2208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3886200" y="1981200"/>
            <a:ext cx="4800600" cy="4572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4038600" y="4038600"/>
            <a:ext cx="46529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b="0"/>
              <a:t>Back Buffer is automatically cleared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4343400" y="2514600"/>
            <a:ext cx="1524000" cy="1143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990600" y="3124200"/>
            <a:ext cx="1524000" cy="1143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10"/>
          <p:cNvSpPr>
            <a:spLocks noChangeArrowheads="1"/>
          </p:cNvSpPr>
          <p:nvPr/>
        </p:nvSpPr>
        <p:spPr bwMode="auto">
          <a:xfrm>
            <a:off x="1066800" y="32766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9710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229600" cy="808038"/>
          </a:xfrm>
        </p:spPr>
        <p:txBody>
          <a:bodyPr/>
          <a:lstStyle/>
          <a:p>
            <a:pPr eaLnBrk="1" hangingPunct="1"/>
            <a:r>
              <a:rPr lang="en-US" sz="3600" dirty="0">
                <a:latin typeface="Arial" charset="0"/>
              </a:rPr>
              <a:t>How you typically work with the </a:t>
            </a:r>
            <a:r>
              <a:rPr lang="en-US" sz="3600" dirty="0" err="1">
                <a:latin typeface="Arial" charset="0"/>
              </a:rPr>
              <a:t>psychtoolbox</a:t>
            </a:r>
            <a:endParaRPr lang="en-US" sz="3600" dirty="0">
              <a:latin typeface="Arial" charset="0"/>
            </a:endParaRPr>
          </a:p>
        </p:txBody>
      </p:sp>
      <p:pic>
        <p:nvPicPr>
          <p:cNvPr id="3" name="Picture 3" descr="Computer Monito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460"/>
          <a:stretch>
            <a:fillRect/>
          </a:stretch>
        </p:blipFill>
        <p:spPr bwMode="auto">
          <a:xfrm>
            <a:off x="381000" y="2590800"/>
            <a:ext cx="2667000" cy="2208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3886200" y="1981200"/>
            <a:ext cx="4800600" cy="4572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4343400" y="2514600"/>
            <a:ext cx="1524000" cy="1143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990600" y="3124200"/>
            <a:ext cx="1524000" cy="1143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1066800" y="32766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Text Box 11"/>
          <p:cNvSpPr txBox="1">
            <a:spLocks noChangeArrowheads="1"/>
          </p:cNvSpPr>
          <p:nvPr/>
        </p:nvSpPr>
        <p:spPr bwMode="auto">
          <a:xfrm>
            <a:off x="6537325" y="3089275"/>
            <a:ext cx="2073275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/>
              <a:t>Now you can continue with your next frame of animation</a:t>
            </a:r>
          </a:p>
        </p:txBody>
      </p:sp>
      <p:sp>
        <p:nvSpPr>
          <p:cNvPr id="9" name="Rectangle 12"/>
          <p:cNvSpPr>
            <a:spLocks noChangeArrowheads="1"/>
          </p:cNvSpPr>
          <p:nvPr/>
        </p:nvSpPr>
        <p:spPr bwMode="auto">
          <a:xfrm>
            <a:off x="5410200" y="2590800"/>
            <a:ext cx="381000" cy="3810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0" name="Picture 15" descr="penci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1981200"/>
            <a:ext cx="936625" cy="96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479710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omputer Monito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460"/>
          <a:stretch>
            <a:fillRect/>
          </a:stretch>
        </p:blipFill>
        <p:spPr bwMode="auto">
          <a:xfrm>
            <a:off x="381000" y="2590800"/>
            <a:ext cx="2667000" cy="2208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3886200" y="1981200"/>
            <a:ext cx="4800600" cy="4572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4343400" y="2514600"/>
            <a:ext cx="1524000" cy="1143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990600" y="3124200"/>
            <a:ext cx="1524000" cy="1143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5410200" y="2590800"/>
            <a:ext cx="381000" cy="3810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14"/>
          <p:cNvSpPr>
            <a:spLocks noChangeArrowheads="1"/>
          </p:cNvSpPr>
          <p:nvPr/>
        </p:nvSpPr>
        <p:spPr bwMode="auto">
          <a:xfrm>
            <a:off x="2057400" y="3276600"/>
            <a:ext cx="381000" cy="3810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Line 15"/>
          <p:cNvSpPr>
            <a:spLocks noChangeShapeType="1"/>
          </p:cNvSpPr>
          <p:nvPr/>
        </p:nvSpPr>
        <p:spPr bwMode="auto">
          <a:xfrm flipH="1">
            <a:off x="2743200" y="3048000"/>
            <a:ext cx="152400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Text Box 16"/>
          <p:cNvSpPr txBox="1">
            <a:spLocks noChangeArrowheads="1"/>
          </p:cNvSpPr>
          <p:nvPr/>
        </p:nvSpPr>
        <p:spPr bwMode="auto">
          <a:xfrm>
            <a:off x="4191000" y="3962400"/>
            <a:ext cx="2782888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endParaRPr lang="en-US"/>
          </a:p>
          <a:p>
            <a:r>
              <a:rPr lang="en-US"/>
              <a:t>Flip the back buffer</a:t>
            </a:r>
          </a:p>
          <a:p>
            <a:r>
              <a:rPr lang="en-US"/>
              <a:t>to the front buffer</a:t>
            </a:r>
          </a:p>
        </p:txBody>
      </p:sp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229600" cy="808038"/>
          </a:xfrm>
        </p:spPr>
        <p:txBody>
          <a:bodyPr/>
          <a:lstStyle/>
          <a:p>
            <a:pPr eaLnBrk="1" hangingPunct="1"/>
            <a:r>
              <a:rPr lang="en-US" sz="3600" dirty="0">
                <a:latin typeface="Arial" charset="0"/>
              </a:rPr>
              <a:t>How you typically work with the </a:t>
            </a:r>
            <a:r>
              <a:rPr lang="en-US" sz="3600" dirty="0" err="1">
                <a:latin typeface="Arial" charset="0"/>
              </a:rPr>
              <a:t>psychtoolbox</a:t>
            </a:r>
            <a:endParaRPr lang="en-US" sz="36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79710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omputer Monito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460"/>
          <a:stretch>
            <a:fillRect/>
          </a:stretch>
        </p:blipFill>
        <p:spPr bwMode="auto">
          <a:xfrm>
            <a:off x="381000" y="2590800"/>
            <a:ext cx="2667000" cy="2208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3886200" y="1981200"/>
            <a:ext cx="4800600" cy="4572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4343400" y="2514600"/>
            <a:ext cx="1524000" cy="1143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990600" y="3124200"/>
            <a:ext cx="1524000" cy="1143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12"/>
          <p:cNvSpPr>
            <a:spLocks noChangeArrowheads="1"/>
          </p:cNvSpPr>
          <p:nvPr/>
        </p:nvSpPr>
        <p:spPr bwMode="auto">
          <a:xfrm>
            <a:off x="2057400" y="3276600"/>
            <a:ext cx="381000" cy="3810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Text Box 15"/>
          <p:cNvSpPr txBox="1">
            <a:spLocks noChangeArrowheads="1"/>
          </p:cNvSpPr>
          <p:nvPr/>
        </p:nvSpPr>
        <p:spPr bwMode="auto">
          <a:xfrm>
            <a:off x="4038600" y="4038600"/>
            <a:ext cx="46529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b="0"/>
              <a:t>Back Buffer is automatically cleared</a:t>
            </a:r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229600" cy="808038"/>
          </a:xfrm>
        </p:spPr>
        <p:txBody>
          <a:bodyPr/>
          <a:lstStyle/>
          <a:p>
            <a:pPr eaLnBrk="1" hangingPunct="1"/>
            <a:r>
              <a:rPr lang="en-US" sz="3600" dirty="0">
                <a:latin typeface="Arial" charset="0"/>
              </a:rPr>
              <a:t>How you typically work with the </a:t>
            </a:r>
            <a:r>
              <a:rPr lang="en-US" sz="3600" dirty="0" err="1">
                <a:latin typeface="Arial" charset="0"/>
              </a:rPr>
              <a:t>psychtoolbox</a:t>
            </a:r>
            <a:endParaRPr lang="en-US" sz="36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79710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90285" y="1714500"/>
            <a:ext cx="8581572" cy="2686050"/>
          </a:xfrm>
        </p:spPr>
        <p:txBody>
          <a:bodyPr>
            <a:noAutofit/>
          </a:bodyPr>
          <a:lstStyle/>
          <a:p>
            <a:r>
              <a:rPr lang="en-US" sz="2600" dirty="0" smtClean="0"/>
              <a:t>Whenever you draw to the screen in PTB, you are drawing to the back buffer</a:t>
            </a:r>
          </a:p>
          <a:p>
            <a:r>
              <a:rPr lang="en-US" sz="2600" dirty="0" smtClean="0"/>
              <a:t>You will not see anything you've drawn until you "Flip" the buffers</a:t>
            </a:r>
          </a:p>
          <a:p>
            <a:r>
              <a:rPr lang="en-US" sz="2600" dirty="0" smtClean="0"/>
              <a:t>This separates drawing and arranging time from presentation time – you can wait until the precise moment you want everything to appear and pull the trigger (Flip)</a:t>
            </a:r>
            <a:endParaRPr lang="en-US" sz="2600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7799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460687" y="1588479"/>
            <a:ext cx="5307560" cy="2994422"/>
          </a:xfrm>
        </p:spPr>
        <p:txBody>
          <a:bodyPr/>
          <a:lstStyle/>
          <a:p>
            <a:r>
              <a:rPr lang="en-US" dirty="0" smtClean="0"/>
              <a:t>Opening the screen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28700" y="2206116"/>
            <a:ext cx="78618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urier"/>
                <a:cs typeface="Courier"/>
              </a:rPr>
              <a:t>[</a:t>
            </a:r>
            <a:r>
              <a:rPr lang="en-US" sz="2000" dirty="0" err="1">
                <a:latin typeface="Courier"/>
                <a:cs typeface="Courier"/>
              </a:rPr>
              <a:t>windowPtr,rect</a:t>
            </a:r>
            <a:r>
              <a:rPr lang="en-US" sz="2000" dirty="0">
                <a:latin typeface="Courier"/>
                <a:cs typeface="Courier"/>
              </a:rPr>
              <a:t>]=Screen('</a:t>
            </a:r>
            <a:r>
              <a:rPr lang="en-US" sz="2000" dirty="0" err="1">
                <a:latin typeface="Courier"/>
                <a:cs typeface="Courier"/>
              </a:rPr>
              <a:t>OpenWindow</a:t>
            </a:r>
            <a:r>
              <a:rPr lang="en-US" sz="2000" dirty="0">
                <a:latin typeface="Courier"/>
                <a:cs typeface="Courier"/>
              </a:rPr>
              <a:t>',</a:t>
            </a:r>
            <a:r>
              <a:rPr lang="en-US" sz="2000" dirty="0" err="1">
                <a:latin typeface="Courier"/>
                <a:cs typeface="Courier"/>
              </a:rPr>
              <a:t>ScreenNumber</a:t>
            </a:r>
            <a:r>
              <a:rPr lang="en-US" sz="2000" dirty="0">
                <a:latin typeface="Courier"/>
                <a:cs typeface="Courier"/>
              </a:rPr>
              <a:t>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967654" y="2890576"/>
            <a:ext cx="326035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5"/>
                </a:solidFill>
              </a:rPr>
              <a:t>which screen you want to open (you may have multiple monitors)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3576" y="2912764"/>
            <a:ext cx="230798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</a:rPr>
              <a:t>returns a number that we will use to refer to this screen in future commands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791557" y="4368536"/>
            <a:ext cx="352540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3"/>
                </a:solidFill>
              </a:rPr>
              <a:t>returns a rectangle (a vector of four numbers) that describe the dimensions of the screen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1917743" y="2606226"/>
            <a:ext cx="0" cy="32615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12" idx="0"/>
          </p:cNvCxnSpPr>
          <p:nvPr/>
        </p:nvCxnSpPr>
        <p:spPr>
          <a:xfrm flipH="1" flipV="1">
            <a:off x="3164052" y="2483118"/>
            <a:ext cx="1390209" cy="188541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6081348" y="2483118"/>
            <a:ext cx="1" cy="49161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6032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77988" y="188362"/>
            <a:ext cx="93361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>
                    <a:lumMod val="65000"/>
                  </a:schemeClr>
                </a:solidFill>
                <a:latin typeface="Courier"/>
                <a:cs typeface="Courier"/>
              </a:rPr>
              <a:t>[</a:t>
            </a:r>
            <a:r>
              <a:rPr lang="en-US" sz="2400" dirty="0" err="1">
                <a:solidFill>
                  <a:schemeClr val="bg1">
                    <a:lumMod val="65000"/>
                  </a:schemeClr>
                </a:solidFill>
                <a:latin typeface="Courier"/>
                <a:cs typeface="Courier"/>
              </a:rPr>
              <a:t>windowPtr,rect</a:t>
            </a:r>
            <a:r>
              <a:rPr lang="en-US" sz="2400" dirty="0">
                <a:solidFill>
                  <a:schemeClr val="bg1">
                    <a:lumMod val="65000"/>
                  </a:schemeClr>
                </a:solidFill>
                <a:latin typeface="Courier"/>
                <a:cs typeface="Courier"/>
              </a:rPr>
              <a:t>]=Screen('</a:t>
            </a:r>
            <a:r>
              <a:rPr lang="en-US" sz="2400" dirty="0" err="1">
                <a:solidFill>
                  <a:schemeClr val="bg1">
                    <a:lumMod val="65000"/>
                  </a:schemeClr>
                </a:solidFill>
                <a:latin typeface="Courier"/>
                <a:cs typeface="Courier"/>
              </a:rPr>
              <a:t>OpenWindow</a:t>
            </a:r>
            <a:r>
              <a:rPr lang="en-US" sz="2400" dirty="0">
                <a:latin typeface="Courier"/>
                <a:cs typeface="Courier"/>
              </a:rPr>
              <a:t>',</a:t>
            </a:r>
            <a:r>
              <a:rPr lang="en-US" sz="2400" dirty="0" err="1">
                <a:latin typeface="Courier"/>
                <a:cs typeface="Courier"/>
              </a:rPr>
              <a:t>ScreenNumber</a:t>
            </a:r>
            <a:r>
              <a:rPr lang="en-US" sz="2400" dirty="0">
                <a:latin typeface="Courier"/>
                <a:cs typeface="Courier"/>
              </a:rPr>
              <a:t>)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5345545" y="796636"/>
            <a:ext cx="1789546" cy="5657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057322" y="1128341"/>
            <a:ext cx="5941493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Slight OS difference here!</a:t>
            </a:r>
          </a:p>
          <a:p>
            <a:r>
              <a:rPr lang="en-US" sz="2400" dirty="0"/>
              <a:t>For all platform differences, see http://</a:t>
            </a:r>
            <a:r>
              <a:rPr lang="en-US" sz="2400" dirty="0" err="1"/>
              <a:t>psychtoolbox.org</a:t>
            </a:r>
            <a:r>
              <a:rPr lang="en-US" sz="2400" dirty="0"/>
              <a:t>/</a:t>
            </a:r>
            <a:r>
              <a:rPr lang="en-US" sz="2400" dirty="0" err="1"/>
              <a:t>PlatformDifferences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1382690" y="2540223"/>
            <a:ext cx="6376522" cy="120032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pl-PL" sz="2400" dirty="0">
                <a:latin typeface="Courier"/>
                <a:cs typeface="Courier"/>
              </a:rPr>
              <a:t>&gt;&gt; </a:t>
            </a:r>
            <a:r>
              <a:rPr lang="pl-PL" sz="2400" dirty="0" err="1">
                <a:latin typeface="Courier"/>
                <a:cs typeface="Courier"/>
              </a:rPr>
              <a:t>Screen</a:t>
            </a:r>
            <a:r>
              <a:rPr lang="pl-PL" sz="2400" dirty="0">
                <a:latin typeface="Courier"/>
                <a:cs typeface="Courier"/>
              </a:rPr>
              <a:t>('</a:t>
            </a:r>
            <a:r>
              <a:rPr lang="pl-PL" sz="2400" dirty="0" err="1">
                <a:latin typeface="Courier"/>
                <a:cs typeface="Courier"/>
              </a:rPr>
              <a:t>Screens</a:t>
            </a:r>
            <a:r>
              <a:rPr lang="pl-PL" sz="2400" dirty="0">
                <a:latin typeface="Courier"/>
                <a:cs typeface="Courier"/>
              </a:rPr>
              <a:t>')</a:t>
            </a:r>
          </a:p>
          <a:p>
            <a:endParaRPr lang="pl-PL" sz="2400" dirty="0">
              <a:latin typeface="Courier"/>
              <a:cs typeface="Courier"/>
            </a:endParaRPr>
          </a:p>
          <a:p>
            <a:endParaRPr lang="pl-PL" sz="2400" dirty="0">
              <a:latin typeface="Courier"/>
              <a:cs typeface="Courier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69933" y="3502772"/>
            <a:ext cx="835298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MAC OS X:</a:t>
            </a:r>
          </a:p>
          <a:p>
            <a:r>
              <a:rPr lang="en-US" sz="2000" dirty="0"/>
              <a:t>	0 is the main display (with the </a:t>
            </a:r>
            <a:r>
              <a:rPr lang="en-US" sz="2000" dirty="0" err="1"/>
              <a:t>menubar</a:t>
            </a:r>
            <a:r>
              <a:rPr lang="en-US" sz="2000" dirty="0"/>
              <a:t>) and 1 is the first external display</a:t>
            </a:r>
          </a:p>
          <a:p>
            <a:endParaRPr lang="en-US" sz="2000" dirty="0" smtClean="0"/>
          </a:p>
          <a:p>
            <a:r>
              <a:rPr lang="en-US" sz="2000" dirty="0" smtClean="0"/>
              <a:t>WINDOWS</a:t>
            </a:r>
            <a:r>
              <a:rPr lang="en-US" sz="2000" dirty="0"/>
              <a:t>: </a:t>
            </a:r>
          </a:p>
          <a:p>
            <a:r>
              <a:rPr lang="en-US" sz="2000" dirty="0"/>
              <a:t>	0 refers to all displays together, then 1 is the main monitor and 2-x are externals</a:t>
            </a:r>
          </a:p>
          <a:p>
            <a:endParaRPr lang="en-US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1480683" y="5331704"/>
            <a:ext cx="6376522" cy="120032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pl-PL" sz="2400" dirty="0">
                <a:latin typeface="Courier"/>
                <a:cs typeface="Courier"/>
              </a:rPr>
              <a:t>&gt;&gt; max(</a:t>
            </a:r>
            <a:r>
              <a:rPr lang="pl-PL" sz="2400" dirty="0" err="1">
                <a:latin typeface="Courier"/>
                <a:cs typeface="Courier"/>
              </a:rPr>
              <a:t>Screen</a:t>
            </a:r>
            <a:r>
              <a:rPr lang="pl-PL" sz="2400" dirty="0">
                <a:latin typeface="Courier"/>
                <a:cs typeface="Courier"/>
              </a:rPr>
              <a:t>('</a:t>
            </a:r>
            <a:r>
              <a:rPr lang="pl-PL" sz="2400" dirty="0" err="1">
                <a:latin typeface="Courier"/>
                <a:cs typeface="Courier"/>
              </a:rPr>
              <a:t>Screens</a:t>
            </a:r>
            <a:r>
              <a:rPr lang="pl-PL" sz="2400" dirty="0">
                <a:latin typeface="Courier"/>
                <a:cs typeface="Courier"/>
              </a:rPr>
              <a:t>'))</a:t>
            </a:r>
          </a:p>
          <a:p>
            <a:endParaRPr lang="pl-PL" sz="2400" dirty="0">
              <a:latin typeface="Courier"/>
              <a:cs typeface="Courier"/>
            </a:endParaRPr>
          </a:p>
          <a:p>
            <a:endParaRPr lang="pl-PL" sz="2400" dirty="0"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10768401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build="p" animBg="1"/>
      <p:bldP spid="10" grpId="0"/>
      <p:bldP spid="11" grpId="0" build="p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70611" y="608847"/>
            <a:ext cx="74297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bg1">
                    <a:lumMod val="75000"/>
                  </a:schemeClr>
                </a:solidFill>
                <a:latin typeface="Courier"/>
                <a:cs typeface="Courier"/>
              </a:rPr>
              <a:t>[</a:t>
            </a:r>
            <a:r>
              <a:rPr lang="en-US" sz="2000" dirty="0" err="1">
                <a:solidFill>
                  <a:schemeClr val="bg1">
                    <a:lumMod val="75000"/>
                  </a:schemeClr>
                </a:solidFill>
                <a:latin typeface="Courier"/>
                <a:cs typeface="Courier"/>
              </a:rPr>
              <a:t>windowPtr,</a:t>
            </a:r>
            <a:r>
              <a:rPr lang="en-US" sz="2000" dirty="0" err="1">
                <a:latin typeface="Courier"/>
                <a:cs typeface="Courier"/>
              </a:rPr>
              <a:t>rect</a:t>
            </a:r>
            <a:r>
              <a:rPr lang="en-US" sz="2000" dirty="0">
                <a:solidFill>
                  <a:schemeClr val="bg1">
                    <a:lumMod val="75000"/>
                  </a:schemeClr>
                </a:solidFill>
                <a:latin typeface="Courier"/>
                <a:cs typeface="Courier"/>
              </a:rPr>
              <a:t>]=Screen('</a:t>
            </a:r>
            <a:r>
              <a:rPr lang="en-US" sz="2000" dirty="0" err="1">
                <a:solidFill>
                  <a:schemeClr val="bg1">
                    <a:lumMod val="75000"/>
                  </a:schemeClr>
                </a:solidFill>
                <a:latin typeface="Courier"/>
                <a:cs typeface="Courier"/>
              </a:rPr>
              <a:t>OpenWindow</a:t>
            </a:r>
            <a:r>
              <a:rPr lang="en-US" sz="2000" dirty="0">
                <a:solidFill>
                  <a:schemeClr val="bg1">
                    <a:lumMod val="75000"/>
                  </a:schemeClr>
                </a:solidFill>
                <a:latin typeface="Courier"/>
                <a:cs typeface="Courier"/>
              </a:rPr>
              <a:t>',</a:t>
            </a:r>
            <a:r>
              <a:rPr lang="en-US" sz="2000" dirty="0" err="1">
                <a:solidFill>
                  <a:schemeClr val="bg1">
                    <a:lumMod val="75000"/>
                  </a:schemeClr>
                </a:solidFill>
                <a:latin typeface="Courier"/>
                <a:cs typeface="Courier"/>
              </a:rPr>
              <a:t>ScreenNumber</a:t>
            </a:r>
            <a:r>
              <a:rPr lang="en-US" sz="2000" dirty="0">
                <a:solidFill>
                  <a:schemeClr val="bg1">
                    <a:lumMod val="75000"/>
                  </a:schemeClr>
                </a:solidFill>
                <a:latin typeface="Courier"/>
                <a:cs typeface="Courier"/>
              </a:rPr>
              <a:t>)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970611" y="1744578"/>
            <a:ext cx="7177602" cy="4160938"/>
            <a:chOff x="1480683" y="1669193"/>
            <a:chExt cx="6376522" cy="3339760"/>
          </a:xfrm>
        </p:grpSpPr>
        <p:sp>
          <p:nvSpPr>
            <p:cNvPr id="8" name="TextBox 7"/>
            <p:cNvSpPr txBox="1"/>
            <p:nvPr/>
          </p:nvSpPr>
          <p:spPr>
            <a:xfrm>
              <a:off x="1480683" y="1669193"/>
              <a:ext cx="6376522" cy="81521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>
              <a:spAutoFit/>
            </a:bodyPr>
            <a:lstStyle/>
            <a:p>
              <a:endParaRPr lang="en-US" sz="2000" dirty="0">
                <a:latin typeface="Courier"/>
                <a:cs typeface="Courier"/>
              </a:endParaRPr>
            </a:p>
            <a:p>
              <a:r>
                <a:rPr lang="en-US" sz="2000" dirty="0" err="1" smtClean="0">
                  <a:latin typeface="Courier"/>
                  <a:cs typeface="Courier"/>
                </a:rPr>
                <a:t>rect</a:t>
              </a:r>
              <a:r>
                <a:rPr lang="en-US" sz="2000" dirty="0" smtClean="0">
                  <a:latin typeface="Courier"/>
                  <a:cs typeface="Courier"/>
                </a:rPr>
                <a:t> =</a:t>
              </a:r>
              <a:endParaRPr lang="en-US" sz="2000" dirty="0">
                <a:latin typeface="Courier"/>
                <a:cs typeface="Courier"/>
              </a:endParaRPr>
            </a:p>
            <a:p>
              <a:r>
                <a:rPr lang="en-US" sz="2000" dirty="0" smtClean="0">
                  <a:latin typeface="Courier"/>
                  <a:cs typeface="Courier"/>
                </a:rPr>
                <a:t>0           </a:t>
              </a:r>
              <a:r>
                <a:rPr lang="en-US" sz="2000" dirty="0">
                  <a:latin typeface="Courier"/>
                  <a:cs typeface="Courier"/>
                </a:rPr>
                <a:t>0        </a:t>
              </a:r>
              <a:r>
                <a:rPr lang="en-US" sz="2000" dirty="0" smtClean="0">
                  <a:latin typeface="Courier"/>
                  <a:cs typeface="Courier"/>
                </a:rPr>
                <a:t>1680        </a:t>
              </a:r>
              <a:r>
                <a:rPr lang="en-US" sz="2000" dirty="0">
                  <a:latin typeface="Courier"/>
                  <a:cs typeface="Courier"/>
                </a:rPr>
                <a:t>1050</a:t>
              </a:r>
              <a:endParaRPr lang="pl-PL" sz="2000" dirty="0">
                <a:latin typeface="Courier"/>
                <a:cs typeface="Courier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2747596" y="2762250"/>
              <a:ext cx="3582866" cy="191965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200437" y="4687806"/>
              <a:ext cx="1445258" cy="3211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(1680,1050)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406892" y="2489729"/>
              <a:ext cx="553127" cy="3000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350" dirty="0"/>
                <a:t>(0,0)</a:t>
              </a:r>
            </a:p>
          </p:txBody>
        </p:sp>
        <p:cxnSp>
          <p:nvCxnSpPr>
            <p:cNvPr id="12" name="Straight Arrow Connector 11"/>
            <p:cNvCxnSpPr/>
            <p:nvPr/>
          </p:nvCxnSpPr>
          <p:spPr>
            <a:xfrm>
              <a:off x="2960079" y="2623039"/>
              <a:ext cx="2718289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>
              <a:off x="2513135" y="2864829"/>
              <a:ext cx="0" cy="1670539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5744310" y="2460422"/>
              <a:ext cx="315058" cy="3000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350" dirty="0">
                  <a:solidFill>
                    <a:schemeClr val="accent1"/>
                  </a:solidFill>
                </a:rPr>
                <a:t>x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406894" y="4476039"/>
              <a:ext cx="315058" cy="3000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350" dirty="0">
                  <a:solidFill>
                    <a:schemeClr val="accent1"/>
                  </a:solidFill>
                </a:rPr>
                <a:t>y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4322884" y="1940170"/>
              <a:ext cx="696057" cy="3000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350" dirty="0">
                  <a:solidFill>
                    <a:schemeClr val="accent5"/>
                  </a:solidFill>
                </a:rPr>
                <a:t>width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982434" y="1940170"/>
              <a:ext cx="696057" cy="3000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350" dirty="0">
                  <a:solidFill>
                    <a:schemeClr val="accent2"/>
                  </a:solidFill>
                </a:rPr>
                <a:t>height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918397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373743"/>
            <a:ext cx="8229600" cy="808038"/>
          </a:xfrm>
        </p:spPr>
        <p:txBody>
          <a:bodyPr/>
          <a:lstStyle/>
          <a:p>
            <a:r>
              <a:rPr lang="en-US" dirty="0" err="1">
                <a:latin typeface="Arial" charset="0"/>
              </a:rPr>
              <a:t>Psychtoolbox</a:t>
            </a:r>
            <a:r>
              <a:rPr lang="en-US" dirty="0">
                <a:latin typeface="Arial" charset="0"/>
              </a:rPr>
              <a:t> Basics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33900"/>
          </a:xfrm>
        </p:spPr>
        <p:txBody>
          <a:bodyPr>
            <a:normAutofit fontScale="85000" lnSpcReduction="10000"/>
          </a:bodyPr>
          <a:lstStyle/>
          <a:p>
            <a:r>
              <a:rPr lang="en-US" dirty="0">
                <a:solidFill>
                  <a:srgbClr val="333333"/>
                </a:solidFill>
                <a:latin typeface="Arial" charset="0"/>
              </a:rPr>
              <a:t>Computers are perfect for creating and displaying visual psychophysics stimuli</a:t>
            </a:r>
          </a:p>
          <a:p>
            <a:r>
              <a:rPr lang="en-US" dirty="0">
                <a:solidFill>
                  <a:srgbClr val="333333"/>
                </a:solidFill>
                <a:latin typeface="Arial" charset="0"/>
              </a:rPr>
              <a:t>Programs usually written in a low-level language (e.g. C or Pascal) to achieve full control of the hardware for precise stimulus display but are difficult to program</a:t>
            </a:r>
          </a:p>
          <a:p>
            <a:r>
              <a:rPr lang="en-US" dirty="0">
                <a:solidFill>
                  <a:srgbClr val="333333"/>
                </a:solidFill>
                <a:latin typeface="Arial" charset="0"/>
              </a:rPr>
              <a:t>Interpreted languages like </a:t>
            </a:r>
            <a:r>
              <a:rPr lang="en-US" dirty="0" err="1">
                <a:solidFill>
                  <a:srgbClr val="333333"/>
                </a:solidFill>
                <a:latin typeface="Arial" charset="0"/>
              </a:rPr>
              <a:t>Matlab</a:t>
            </a:r>
            <a:r>
              <a:rPr lang="en-US" dirty="0">
                <a:solidFill>
                  <a:srgbClr val="333333"/>
                </a:solidFill>
                <a:latin typeface="Arial" charset="0"/>
              </a:rPr>
              <a:t> are abstracted from hardware details and provide friendlier development environments</a:t>
            </a:r>
          </a:p>
          <a:p>
            <a:r>
              <a:rPr lang="en-US" dirty="0">
                <a:solidFill>
                  <a:srgbClr val="333333"/>
                </a:solidFill>
                <a:latin typeface="Arial" charset="0"/>
              </a:rPr>
              <a:t>The Psychophysics Toolbox is a software package that allows </a:t>
            </a:r>
            <a:r>
              <a:rPr lang="en-US" dirty="0" err="1">
                <a:solidFill>
                  <a:srgbClr val="333333"/>
                </a:solidFill>
                <a:latin typeface="Arial" charset="0"/>
              </a:rPr>
              <a:t>Matlab</a:t>
            </a:r>
            <a:r>
              <a:rPr lang="en-US" dirty="0">
                <a:solidFill>
                  <a:srgbClr val="333333"/>
                </a:solidFill>
                <a:latin typeface="Arial" charset="0"/>
              </a:rPr>
              <a:t> to fully control the hardware for precise stimulus display while retaining the flexibility and ease of </a:t>
            </a:r>
            <a:r>
              <a:rPr lang="en-US" dirty="0" err="1">
                <a:solidFill>
                  <a:srgbClr val="333333"/>
                </a:solidFill>
                <a:latin typeface="Arial" charset="0"/>
              </a:rPr>
              <a:t>Matlab</a:t>
            </a:r>
            <a:r>
              <a:rPr lang="en-US" dirty="0">
                <a:solidFill>
                  <a:srgbClr val="333333"/>
                </a:solidFill>
                <a:latin typeface="Arial" charset="0"/>
              </a:rPr>
              <a:t>. </a:t>
            </a:r>
            <a:endParaRPr lang="en-US" dirty="0" smtClean="0">
              <a:solidFill>
                <a:srgbClr val="333333"/>
              </a:solidFill>
              <a:latin typeface="Arial" charset="0"/>
            </a:endParaRPr>
          </a:p>
          <a:p>
            <a:r>
              <a:rPr lang="en-US" dirty="0" err="1">
                <a:solidFill>
                  <a:srgbClr val="333333"/>
                </a:solidFill>
                <a:latin typeface="Arial" charset="0"/>
              </a:rPr>
              <a:t>Brainard</a:t>
            </a:r>
            <a:r>
              <a:rPr lang="en-US" dirty="0">
                <a:solidFill>
                  <a:srgbClr val="333333"/>
                </a:solidFill>
                <a:latin typeface="Arial" charset="0"/>
              </a:rPr>
              <a:t>, D. H. (1997) The Psychophysics Toolbox, Spatial Vision 10:433-436</a:t>
            </a:r>
          </a:p>
          <a:p>
            <a:endParaRPr lang="en-US" dirty="0">
              <a:solidFill>
                <a:srgbClr val="333333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76886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028700" y="-20365"/>
            <a:ext cx="7200900" cy="1114425"/>
          </a:xfrm>
        </p:spPr>
        <p:txBody>
          <a:bodyPr/>
          <a:lstStyle/>
          <a:p>
            <a:r>
              <a:rPr lang="en-US" dirty="0" smtClean="0"/>
              <a:t>Using Screen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38545" y="1094060"/>
            <a:ext cx="9144000" cy="563231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urier"/>
                <a:cs typeface="Courier"/>
              </a:rPr>
              <a:t>function </a:t>
            </a:r>
            <a:r>
              <a:rPr lang="en-US" sz="2400" dirty="0" err="1">
                <a:latin typeface="Courier"/>
                <a:cs typeface="Courier"/>
              </a:rPr>
              <a:t>drawSomething</a:t>
            </a:r>
            <a:r>
              <a:rPr lang="en-US" sz="2400" dirty="0">
                <a:latin typeface="Courier"/>
                <a:cs typeface="Courier"/>
              </a:rPr>
              <a:t>()</a:t>
            </a:r>
          </a:p>
          <a:p>
            <a:endParaRPr lang="en-US" sz="2400" dirty="0">
              <a:latin typeface="Courier"/>
              <a:cs typeface="Courier"/>
            </a:endParaRPr>
          </a:p>
          <a:p>
            <a:r>
              <a:rPr lang="en-US" sz="2400" dirty="0">
                <a:latin typeface="Courier"/>
                <a:cs typeface="Courier"/>
              </a:rPr>
              <a:t>[</a:t>
            </a:r>
            <a:r>
              <a:rPr lang="en-US" sz="2400" dirty="0" err="1">
                <a:latin typeface="Courier"/>
                <a:cs typeface="Courier"/>
              </a:rPr>
              <a:t>wPtr</a:t>
            </a:r>
            <a:r>
              <a:rPr lang="en-US" sz="2400" dirty="0">
                <a:latin typeface="Courier"/>
                <a:cs typeface="Courier"/>
              </a:rPr>
              <a:t>, </a:t>
            </a:r>
            <a:r>
              <a:rPr lang="en-US" sz="2400" dirty="0" err="1" smtClean="0">
                <a:latin typeface="Courier"/>
                <a:cs typeface="Courier"/>
              </a:rPr>
              <a:t>rect</a:t>
            </a:r>
            <a:endParaRPr lang="en-US" sz="2400" dirty="0" smtClean="0">
              <a:latin typeface="Courier"/>
              <a:cs typeface="Courier"/>
            </a:endParaRPr>
          </a:p>
          <a:p>
            <a:r>
              <a:rPr lang="en-US" sz="2400" dirty="0" smtClean="0">
                <a:latin typeface="Courier"/>
                <a:cs typeface="Courier"/>
              </a:rPr>
              <a:t>] = Screen(</a:t>
            </a:r>
            <a:r>
              <a:rPr lang="en-US" sz="2400" dirty="0" smtClean="0">
                <a:solidFill>
                  <a:srgbClr val="A300A9"/>
                </a:solidFill>
                <a:latin typeface="Courier"/>
                <a:cs typeface="Courier"/>
              </a:rPr>
              <a:t>'</a:t>
            </a:r>
            <a:r>
              <a:rPr lang="en-US" sz="2400" dirty="0" err="1" smtClean="0">
                <a:solidFill>
                  <a:srgbClr val="A300A9"/>
                </a:solidFill>
                <a:latin typeface="Courier"/>
                <a:cs typeface="Courier"/>
              </a:rPr>
              <a:t>OpenWindow</a:t>
            </a:r>
            <a:r>
              <a:rPr lang="en-US" sz="2400" dirty="0" smtClean="0">
                <a:solidFill>
                  <a:srgbClr val="A300A9"/>
                </a:solidFill>
                <a:latin typeface="Courier"/>
                <a:cs typeface="Courier"/>
              </a:rPr>
              <a:t>'</a:t>
            </a:r>
            <a:r>
              <a:rPr lang="en-US" sz="2400" dirty="0" smtClean="0">
                <a:latin typeface="Courier"/>
                <a:cs typeface="Courier"/>
              </a:rPr>
              <a:t>,max(Screen('Screens')));  </a:t>
            </a:r>
            <a:r>
              <a:rPr lang="en-US" sz="2400" dirty="0" smtClean="0">
                <a:solidFill>
                  <a:schemeClr val="accent5"/>
                </a:solidFill>
                <a:latin typeface="Courier"/>
                <a:cs typeface="Courier"/>
              </a:rPr>
              <a:t>%open the screen</a:t>
            </a:r>
          </a:p>
          <a:p>
            <a:r>
              <a:rPr lang="en-US" sz="2400" dirty="0" smtClean="0">
                <a:latin typeface="Courier"/>
                <a:cs typeface="Courier"/>
              </a:rPr>
              <a:t>Screen</a:t>
            </a:r>
            <a:r>
              <a:rPr lang="en-US" sz="2400" dirty="0">
                <a:latin typeface="Courier"/>
                <a:cs typeface="Courier"/>
              </a:rPr>
              <a:t>(</a:t>
            </a:r>
            <a:r>
              <a:rPr lang="en-US" sz="2400" dirty="0">
                <a:solidFill>
                  <a:srgbClr val="A300A9"/>
                </a:solidFill>
                <a:latin typeface="Courier"/>
                <a:cs typeface="Courier"/>
              </a:rPr>
              <a:t>'</a:t>
            </a:r>
            <a:r>
              <a:rPr lang="en-US" sz="2400" dirty="0" err="1">
                <a:solidFill>
                  <a:srgbClr val="A300A9"/>
                </a:solidFill>
                <a:latin typeface="Courier"/>
                <a:cs typeface="Courier"/>
              </a:rPr>
              <a:t>FillRect</a:t>
            </a:r>
            <a:r>
              <a:rPr lang="en-US" sz="2400" dirty="0">
                <a:solidFill>
                  <a:srgbClr val="A300A9"/>
                </a:solidFill>
                <a:latin typeface="Courier"/>
                <a:cs typeface="Courier"/>
              </a:rPr>
              <a:t>'</a:t>
            </a:r>
            <a:r>
              <a:rPr lang="en-US" sz="2400" dirty="0">
                <a:latin typeface="Courier"/>
                <a:cs typeface="Courier"/>
              </a:rPr>
              <a:t>, </a:t>
            </a:r>
            <a:r>
              <a:rPr lang="en-US" sz="2400" dirty="0" err="1">
                <a:latin typeface="Courier"/>
                <a:cs typeface="Courier"/>
              </a:rPr>
              <a:t>wPtr</a:t>
            </a:r>
            <a:r>
              <a:rPr lang="en-US" sz="2400" dirty="0">
                <a:latin typeface="Courier"/>
                <a:cs typeface="Courier"/>
              </a:rPr>
              <a:t>, [255 0 0],[100 100 500 500]);      </a:t>
            </a:r>
            <a:r>
              <a:rPr lang="en-US" sz="2400" dirty="0">
                <a:solidFill>
                  <a:srgbClr val="528A02"/>
                </a:solidFill>
                <a:latin typeface="Courier"/>
                <a:cs typeface="Courier"/>
              </a:rPr>
              <a:t>%draw a rectangle on the back buffer</a:t>
            </a:r>
          </a:p>
          <a:p>
            <a:r>
              <a:rPr lang="en-US" sz="2400" dirty="0">
                <a:latin typeface="Courier"/>
                <a:cs typeface="Courier"/>
              </a:rPr>
              <a:t>Screen(</a:t>
            </a:r>
            <a:r>
              <a:rPr lang="en-US" sz="2400" dirty="0">
                <a:solidFill>
                  <a:srgbClr val="A300A9"/>
                </a:solidFill>
                <a:latin typeface="Courier"/>
                <a:cs typeface="Courier"/>
              </a:rPr>
              <a:t>'Flip'</a:t>
            </a:r>
            <a:r>
              <a:rPr lang="en-US" sz="2400" dirty="0">
                <a:latin typeface="Courier"/>
                <a:cs typeface="Courier"/>
              </a:rPr>
              <a:t>,</a:t>
            </a:r>
            <a:r>
              <a:rPr lang="en-US" sz="2400" dirty="0" err="1">
                <a:latin typeface="Courier"/>
                <a:cs typeface="Courier"/>
              </a:rPr>
              <a:t>wPtr</a:t>
            </a:r>
            <a:r>
              <a:rPr lang="en-US" sz="2400" dirty="0">
                <a:latin typeface="Courier"/>
                <a:cs typeface="Courier"/>
              </a:rPr>
              <a:t>);                                        </a:t>
            </a:r>
            <a:r>
              <a:rPr lang="en-US" sz="2400" dirty="0">
                <a:solidFill>
                  <a:srgbClr val="528A02"/>
                </a:solidFill>
                <a:latin typeface="Courier"/>
                <a:cs typeface="Courier"/>
              </a:rPr>
              <a:t>%flip the buffers</a:t>
            </a:r>
          </a:p>
          <a:p>
            <a:r>
              <a:rPr lang="en-US" sz="2400" dirty="0" err="1">
                <a:latin typeface="Courier"/>
                <a:cs typeface="Courier"/>
              </a:rPr>
              <a:t>KbWait</a:t>
            </a:r>
            <a:r>
              <a:rPr lang="en-US" sz="2400" dirty="0">
                <a:latin typeface="Courier"/>
                <a:cs typeface="Courier"/>
              </a:rPr>
              <a:t>();                     </a:t>
            </a:r>
            <a:r>
              <a:rPr lang="en-US" sz="2400" dirty="0" smtClean="0">
                <a:latin typeface="Courier"/>
                <a:cs typeface="Courier"/>
              </a:rPr>
              <a:t>color     </a:t>
            </a:r>
            <a:r>
              <a:rPr lang="en-US" sz="2400" dirty="0" err="1" smtClean="0">
                <a:latin typeface="Courier"/>
                <a:cs typeface="Courier"/>
              </a:rPr>
              <a:t>rect</a:t>
            </a:r>
            <a:r>
              <a:rPr lang="en-US" sz="2400" dirty="0" smtClean="0">
                <a:latin typeface="Courier"/>
                <a:cs typeface="Courier"/>
              </a:rPr>
              <a:t>                         </a:t>
            </a:r>
            <a:r>
              <a:rPr lang="en-US" sz="2400" dirty="0">
                <a:solidFill>
                  <a:srgbClr val="528A02"/>
                </a:solidFill>
                <a:latin typeface="Courier"/>
                <a:cs typeface="Courier"/>
              </a:rPr>
              <a:t>%wait until key pressed</a:t>
            </a:r>
          </a:p>
          <a:p>
            <a:endParaRPr lang="en-US" sz="2400" dirty="0">
              <a:latin typeface="Courier"/>
              <a:cs typeface="Courier"/>
            </a:endParaRPr>
          </a:p>
          <a:p>
            <a:r>
              <a:rPr lang="en-US" sz="2400" dirty="0">
                <a:latin typeface="Courier"/>
                <a:cs typeface="Courier"/>
              </a:rPr>
              <a:t>clear Screen;</a:t>
            </a:r>
          </a:p>
          <a:p>
            <a:endParaRPr lang="en-US" sz="2400" dirty="0">
              <a:solidFill>
                <a:srgbClr val="3366FF"/>
              </a:solidFill>
              <a:latin typeface="Courier"/>
              <a:cs typeface="Courier"/>
            </a:endParaRPr>
          </a:p>
          <a:p>
            <a:r>
              <a:rPr lang="en-US" sz="2400" dirty="0" smtClean="0">
                <a:solidFill>
                  <a:srgbClr val="3366FF"/>
                </a:solidFill>
                <a:latin typeface="Courier"/>
                <a:cs typeface="Courier"/>
              </a:rPr>
              <a:t>end</a:t>
            </a:r>
            <a:endParaRPr lang="en-US" sz="2400" dirty="0">
              <a:solidFill>
                <a:srgbClr val="3366FF"/>
              </a:solidFill>
              <a:latin typeface="Courier"/>
              <a:cs typeface="Courier"/>
            </a:endParaRPr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5461000" y="3371273"/>
            <a:ext cx="207818" cy="107372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7414491" y="3246582"/>
            <a:ext cx="207818" cy="107372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02613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808038"/>
          </a:xfrm>
        </p:spPr>
        <p:txBody>
          <a:bodyPr/>
          <a:lstStyle/>
          <a:p>
            <a:pPr eaLnBrk="1" hangingPunct="1"/>
            <a:r>
              <a:rPr lang="en-US" sz="3600" dirty="0">
                <a:latin typeface="Arial" charset="0"/>
              </a:rPr>
              <a:t>Basic Display Loop in </a:t>
            </a:r>
            <a:r>
              <a:rPr lang="en-US" sz="3600" dirty="0" err="1">
                <a:latin typeface="Arial" charset="0"/>
              </a:rPr>
              <a:t>PsychToolbox</a:t>
            </a:r>
            <a:r>
              <a:rPr lang="en-US" sz="3600" dirty="0">
                <a:latin typeface="Arial" charset="0"/>
              </a:rPr>
              <a:t> (PTB)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33900"/>
          </a:xfrm>
        </p:spPr>
        <p:txBody>
          <a:bodyPr>
            <a:normAutofit lnSpcReduction="10000"/>
          </a:bodyPr>
          <a:lstStyle/>
          <a:p>
            <a:pPr eaLnBrk="1" hangingPunct="1">
              <a:buFontTx/>
              <a:buNone/>
            </a:pPr>
            <a:r>
              <a:rPr lang="en-US" dirty="0">
                <a:solidFill>
                  <a:schemeClr val="tx2"/>
                </a:solidFill>
                <a:latin typeface="Arial" charset="0"/>
              </a:rPr>
              <a:t>% Open Window</a:t>
            </a:r>
          </a:p>
          <a:p>
            <a:pPr eaLnBrk="1" hangingPunct="1">
              <a:buFontTx/>
              <a:buNone/>
            </a:pPr>
            <a:endParaRPr lang="en-US" dirty="0">
              <a:solidFill>
                <a:schemeClr val="tx2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dirty="0">
                <a:solidFill>
                  <a:schemeClr val="tx2"/>
                </a:solidFill>
                <a:latin typeface="Arial" charset="0"/>
              </a:rPr>
              <a:t>% while some condition is true do the following</a:t>
            </a:r>
          </a:p>
          <a:p>
            <a:pPr eaLnBrk="1" hangingPunct="1">
              <a:buFontTx/>
              <a:buNone/>
            </a:pPr>
            <a:r>
              <a:rPr lang="en-US" dirty="0">
                <a:solidFill>
                  <a:schemeClr val="tx2"/>
                </a:solidFill>
                <a:latin typeface="Arial" charset="0"/>
              </a:rPr>
              <a:t>	% draw something</a:t>
            </a:r>
          </a:p>
          <a:p>
            <a:pPr eaLnBrk="1" hangingPunct="1">
              <a:buFontTx/>
              <a:buNone/>
            </a:pPr>
            <a:r>
              <a:rPr lang="en-US" dirty="0">
                <a:solidFill>
                  <a:schemeClr val="tx2"/>
                </a:solidFill>
                <a:latin typeface="Arial" charset="0"/>
              </a:rPr>
              <a:t>	% make some changes</a:t>
            </a:r>
          </a:p>
          <a:p>
            <a:pPr eaLnBrk="1" hangingPunct="1">
              <a:buFontTx/>
              <a:buNone/>
            </a:pPr>
            <a:r>
              <a:rPr lang="en-US" dirty="0">
                <a:solidFill>
                  <a:schemeClr val="tx2"/>
                </a:solidFill>
                <a:latin typeface="Arial" charset="0"/>
              </a:rPr>
              <a:t>	% repeat</a:t>
            </a:r>
          </a:p>
          <a:p>
            <a:pPr eaLnBrk="1" hangingPunct="1">
              <a:buFontTx/>
              <a:buNone/>
            </a:pPr>
            <a:endParaRPr lang="en-US" dirty="0">
              <a:solidFill>
                <a:schemeClr val="tx2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dirty="0">
                <a:solidFill>
                  <a:schemeClr val="tx2"/>
                </a:solidFill>
                <a:latin typeface="Arial" charset="0"/>
              </a:rPr>
              <a:t>% Close screen</a:t>
            </a:r>
          </a:p>
        </p:txBody>
      </p:sp>
    </p:spTree>
    <p:extLst>
      <p:ext uri="{BB962C8B-B14F-4D97-AF65-F5344CB8AC3E}">
        <p14:creationId xmlns:p14="http://schemas.microsoft.com/office/powerpoint/2010/main" val="40479710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6561"/>
            <a:ext cx="8229600" cy="808038"/>
          </a:xfrm>
        </p:spPr>
        <p:txBody>
          <a:bodyPr/>
          <a:lstStyle/>
          <a:p>
            <a:pPr eaLnBrk="1" hangingPunct="1"/>
            <a:r>
              <a:rPr lang="en-US" sz="3600" dirty="0">
                <a:latin typeface="Arial" charset="0"/>
              </a:rPr>
              <a:t>Task 1: Basic Display Loop in PTB (code)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35182" y="1789545"/>
            <a:ext cx="13858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d</a:t>
            </a:r>
            <a:r>
              <a:rPr lang="en-US" dirty="0" err="1" smtClean="0"/>
              <a:t>raw_stuff.m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797109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808038"/>
          </a:xfrm>
        </p:spPr>
        <p:txBody>
          <a:bodyPr/>
          <a:lstStyle/>
          <a:p>
            <a:pPr eaLnBrk="1" hangingPunct="1"/>
            <a:r>
              <a:rPr lang="en-US" sz="3600" dirty="0">
                <a:latin typeface="Arial" charset="0"/>
              </a:rPr>
              <a:t>Moving Shapes around the Screen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339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dirty="0">
                <a:solidFill>
                  <a:schemeClr val="tx2"/>
                </a:solidFill>
                <a:latin typeface="Arial" charset="0"/>
              </a:rPr>
              <a:t>Shapes are defined by an array of numbers </a:t>
            </a:r>
            <a:br>
              <a:rPr lang="en-US" dirty="0">
                <a:solidFill>
                  <a:schemeClr val="tx2"/>
                </a:solidFill>
                <a:latin typeface="Arial" charset="0"/>
              </a:rPr>
            </a:br>
            <a:r>
              <a:rPr lang="en-US" dirty="0">
                <a:solidFill>
                  <a:schemeClr val="tx2"/>
                </a:solidFill>
                <a:latin typeface="Arial" charset="0"/>
              </a:rPr>
              <a:t>e.g. sh1 = [10, 15, 40, 45] ; 	% [x1, y1, x2, y2]</a:t>
            </a:r>
            <a:br>
              <a:rPr lang="en-US" dirty="0">
                <a:solidFill>
                  <a:schemeClr val="tx2"/>
                </a:solidFill>
                <a:latin typeface="Arial" charset="0"/>
              </a:rPr>
            </a:br>
            <a:endParaRPr lang="en-US" dirty="0">
              <a:solidFill>
                <a:schemeClr val="tx2"/>
              </a:solidFill>
              <a:latin typeface="Arial" charset="0"/>
            </a:endParaRPr>
          </a:p>
          <a:p>
            <a:pPr eaLnBrk="1" hangingPunct="1"/>
            <a:r>
              <a:rPr lang="en-US" dirty="0">
                <a:solidFill>
                  <a:schemeClr val="tx2"/>
                </a:solidFill>
                <a:latin typeface="Arial" charset="0"/>
              </a:rPr>
              <a:t>To move a shape in the x direction by 5 pixels we need to increment both x coordinates by 5</a:t>
            </a:r>
            <a:br>
              <a:rPr lang="en-US" dirty="0">
                <a:solidFill>
                  <a:schemeClr val="tx2"/>
                </a:solidFill>
                <a:latin typeface="Arial" charset="0"/>
              </a:rPr>
            </a:br>
            <a:r>
              <a:rPr lang="en-US" dirty="0">
                <a:solidFill>
                  <a:schemeClr val="tx2"/>
                </a:solidFill>
                <a:latin typeface="Arial" charset="0"/>
              </a:rPr>
              <a:t>e.g. sh1(1) = sh1(1) +5; sh1(3) = sh1(3) +5</a:t>
            </a:r>
            <a:br>
              <a:rPr lang="en-US" dirty="0">
                <a:solidFill>
                  <a:schemeClr val="tx2"/>
                </a:solidFill>
                <a:latin typeface="Arial" charset="0"/>
              </a:rPr>
            </a:br>
            <a:r>
              <a:rPr lang="en-US" dirty="0">
                <a:solidFill>
                  <a:schemeClr val="tx2"/>
                </a:solidFill>
                <a:latin typeface="Arial" charset="0"/>
              </a:rPr>
              <a:t>	or use another array: sh1 = sh1 + [5, 0, 5, 0];</a:t>
            </a:r>
            <a:br>
              <a:rPr lang="en-US" dirty="0">
                <a:solidFill>
                  <a:schemeClr val="tx2"/>
                </a:solidFill>
                <a:latin typeface="Arial" charset="0"/>
              </a:rPr>
            </a:br>
            <a:endParaRPr lang="en-US" dirty="0">
              <a:solidFill>
                <a:schemeClr val="tx2"/>
              </a:solidFill>
              <a:latin typeface="Arial" charset="0"/>
            </a:endParaRPr>
          </a:p>
          <a:p>
            <a:pPr eaLnBrk="1" hangingPunct="1"/>
            <a:r>
              <a:rPr lang="en-US" dirty="0">
                <a:solidFill>
                  <a:schemeClr val="tx2"/>
                </a:solidFill>
                <a:latin typeface="Arial" charset="0"/>
              </a:rPr>
              <a:t>Same for moving in the y direction</a:t>
            </a:r>
            <a:br>
              <a:rPr lang="en-US" dirty="0">
                <a:solidFill>
                  <a:schemeClr val="tx2"/>
                </a:solidFill>
                <a:latin typeface="Arial" charset="0"/>
              </a:rPr>
            </a:br>
            <a:endParaRPr lang="en-US" dirty="0">
              <a:solidFill>
                <a:schemeClr val="tx2"/>
              </a:solidFill>
              <a:latin typeface="Arial" charset="0"/>
            </a:endParaRPr>
          </a:p>
          <a:p>
            <a:pPr eaLnBrk="1" hangingPunct="1"/>
            <a:r>
              <a:rPr lang="en-US" dirty="0">
                <a:solidFill>
                  <a:schemeClr val="tx2"/>
                </a:solidFill>
                <a:latin typeface="Arial" charset="0"/>
              </a:rPr>
              <a:t>Increment both if you want to move diagonally</a:t>
            </a:r>
          </a:p>
        </p:txBody>
      </p:sp>
    </p:spTree>
    <p:extLst>
      <p:ext uri="{BB962C8B-B14F-4D97-AF65-F5344CB8AC3E}">
        <p14:creationId xmlns:p14="http://schemas.microsoft.com/office/powerpoint/2010/main" val="404797109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229600" cy="808038"/>
          </a:xfrm>
        </p:spPr>
        <p:txBody>
          <a:bodyPr/>
          <a:lstStyle/>
          <a:p>
            <a:pPr eaLnBrk="1" hangingPunct="1"/>
            <a:r>
              <a:rPr lang="en-US" sz="3600" dirty="0">
                <a:latin typeface="Arial" charset="0"/>
              </a:rPr>
              <a:t>Task 2</a:t>
            </a:r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304800" y="1524000"/>
            <a:ext cx="1676400" cy="16764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2133600" y="1524000"/>
            <a:ext cx="1676400" cy="16764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4038600" y="1524000"/>
            <a:ext cx="1676400" cy="16764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5943600" y="1524000"/>
            <a:ext cx="1676400" cy="16764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228600" y="5181600"/>
            <a:ext cx="1676400" cy="16764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2057400" y="5181600"/>
            <a:ext cx="1676400" cy="16764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3962400" y="5181600"/>
            <a:ext cx="1676400" cy="16764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5867400" y="5181600"/>
            <a:ext cx="1676400" cy="16764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1" name="Text Box 12"/>
          <p:cNvSpPr txBox="1">
            <a:spLocks noChangeArrowheads="1"/>
          </p:cNvSpPr>
          <p:nvPr/>
        </p:nvSpPr>
        <p:spPr bwMode="auto">
          <a:xfrm>
            <a:off x="288925" y="3317875"/>
            <a:ext cx="88550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dirty="0"/>
              <a:t>Make the rectangle move to the bottom of the screen at 5 pixels per frame, then move right when it hits the bottom.</a:t>
            </a:r>
          </a:p>
          <a:p>
            <a:r>
              <a:rPr lang="en-US" dirty="0"/>
              <a:t>When it hits the right, the program ends</a:t>
            </a:r>
          </a:p>
        </p:txBody>
      </p:sp>
      <p:sp>
        <p:nvSpPr>
          <p:cNvPr id="12" name="Rectangle 13"/>
          <p:cNvSpPr>
            <a:spLocks noChangeArrowheads="1"/>
          </p:cNvSpPr>
          <p:nvPr/>
        </p:nvSpPr>
        <p:spPr bwMode="auto">
          <a:xfrm>
            <a:off x="304800" y="1524000"/>
            <a:ext cx="838200" cy="7620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b="0"/>
          </a:p>
        </p:txBody>
      </p:sp>
      <p:sp>
        <p:nvSpPr>
          <p:cNvPr id="13" name="Rectangle 14"/>
          <p:cNvSpPr>
            <a:spLocks noChangeArrowheads="1"/>
          </p:cNvSpPr>
          <p:nvPr/>
        </p:nvSpPr>
        <p:spPr bwMode="auto">
          <a:xfrm>
            <a:off x="5943600" y="2438400"/>
            <a:ext cx="838200" cy="7620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b="0"/>
          </a:p>
        </p:txBody>
      </p:sp>
      <p:sp>
        <p:nvSpPr>
          <p:cNvPr id="14" name="Rectangle 15"/>
          <p:cNvSpPr>
            <a:spLocks noChangeArrowheads="1"/>
          </p:cNvSpPr>
          <p:nvPr/>
        </p:nvSpPr>
        <p:spPr bwMode="auto">
          <a:xfrm>
            <a:off x="4038600" y="2057400"/>
            <a:ext cx="838200" cy="7620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b="0"/>
          </a:p>
        </p:txBody>
      </p:sp>
      <p:sp>
        <p:nvSpPr>
          <p:cNvPr id="15" name="Rectangle 16"/>
          <p:cNvSpPr>
            <a:spLocks noChangeArrowheads="1"/>
          </p:cNvSpPr>
          <p:nvPr/>
        </p:nvSpPr>
        <p:spPr bwMode="auto">
          <a:xfrm>
            <a:off x="2133600" y="1752600"/>
            <a:ext cx="838200" cy="7620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b="0"/>
          </a:p>
        </p:txBody>
      </p:sp>
      <p:sp>
        <p:nvSpPr>
          <p:cNvPr id="16" name="Rectangle 17"/>
          <p:cNvSpPr>
            <a:spLocks noChangeArrowheads="1"/>
          </p:cNvSpPr>
          <p:nvPr/>
        </p:nvSpPr>
        <p:spPr bwMode="auto">
          <a:xfrm>
            <a:off x="228600" y="6096000"/>
            <a:ext cx="838200" cy="7620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b="0"/>
          </a:p>
        </p:txBody>
      </p:sp>
      <p:sp>
        <p:nvSpPr>
          <p:cNvPr id="17" name="Rectangle 18"/>
          <p:cNvSpPr>
            <a:spLocks noChangeArrowheads="1"/>
          </p:cNvSpPr>
          <p:nvPr/>
        </p:nvSpPr>
        <p:spPr bwMode="auto">
          <a:xfrm>
            <a:off x="2286000" y="6096000"/>
            <a:ext cx="838200" cy="7620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b="0"/>
          </a:p>
        </p:txBody>
      </p:sp>
      <p:sp>
        <p:nvSpPr>
          <p:cNvPr id="18" name="Rectangle 19"/>
          <p:cNvSpPr>
            <a:spLocks noChangeArrowheads="1"/>
          </p:cNvSpPr>
          <p:nvPr/>
        </p:nvSpPr>
        <p:spPr bwMode="auto">
          <a:xfrm>
            <a:off x="4419600" y="6096000"/>
            <a:ext cx="838200" cy="7620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b="0"/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6705600" y="6096000"/>
            <a:ext cx="838200" cy="7620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b="0"/>
          </a:p>
        </p:txBody>
      </p:sp>
      <p:sp>
        <p:nvSpPr>
          <p:cNvPr id="20" name="Text Box 21"/>
          <p:cNvSpPr txBox="1">
            <a:spLocks noChangeArrowheads="1"/>
          </p:cNvSpPr>
          <p:nvPr/>
        </p:nvSpPr>
        <p:spPr bwMode="auto">
          <a:xfrm>
            <a:off x="1238921" y="4572000"/>
            <a:ext cx="790507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dirty="0"/>
              <a:t>Hint: </a:t>
            </a:r>
            <a:r>
              <a:rPr lang="en-US" dirty="0" err="1"/>
              <a:t>shape_dimensions</a:t>
            </a:r>
            <a:r>
              <a:rPr lang="en-US" dirty="0"/>
              <a:t>(1) is x1, (2) is y1, (3) is x2, </a:t>
            </a:r>
            <a:r>
              <a:rPr lang="en-US" dirty="0" smtClean="0"/>
              <a:t>(4) </a:t>
            </a:r>
            <a:r>
              <a:rPr lang="en-US" dirty="0"/>
              <a:t>is y2 </a:t>
            </a:r>
          </a:p>
        </p:txBody>
      </p:sp>
    </p:spTree>
    <p:extLst>
      <p:ext uri="{BB962C8B-B14F-4D97-AF65-F5344CB8AC3E}">
        <p14:creationId xmlns:p14="http://schemas.microsoft.com/office/powerpoint/2010/main" val="404797109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229600" cy="808038"/>
          </a:xfrm>
        </p:spPr>
        <p:txBody>
          <a:bodyPr/>
          <a:lstStyle/>
          <a:p>
            <a:pPr eaLnBrk="1" hangingPunct="1"/>
            <a:r>
              <a:rPr lang="en-US" sz="3600" dirty="0">
                <a:latin typeface="Arial" charset="0"/>
              </a:rPr>
              <a:t>Task 3</a:t>
            </a: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304800" y="1524000"/>
            <a:ext cx="1676400" cy="16764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2133600" y="1524000"/>
            <a:ext cx="1676400" cy="16764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4038600" y="1524000"/>
            <a:ext cx="1676400" cy="16764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5943600" y="1524000"/>
            <a:ext cx="1676400" cy="16764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228600" y="5181600"/>
            <a:ext cx="1676400" cy="16764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2057400" y="5181600"/>
            <a:ext cx="1676400" cy="16764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3962400" y="5181600"/>
            <a:ext cx="1676400" cy="16764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5867400" y="5181600"/>
            <a:ext cx="1676400" cy="16764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1" name="Text Box 11"/>
          <p:cNvSpPr txBox="1">
            <a:spLocks noChangeArrowheads="1"/>
          </p:cNvSpPr>
          <p:nvPr/>
        </p:nvSpPr>
        <p:spPr bwMode="auto">
          <a:xfrm>
            <a:off x="288925" y="3317875"/>
            <a:ext cx="8855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/>
              <a:t>When the rectangle hits the bottom make it change colors to red</a:t>
            </a: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304800" y="1524000"/>
            <a:ext cx="838200" cy="7620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b="0"/>
          </a:p>
        </p:txBody>
      </p:sp>
      <p:sp>
        <p:nvSpPr>
          <p:cNvPr id="13" name="Rectangle 13"/>
          <p:cNvSpPr>
            <a:spLocks noChangeArrowheads="1"/>
          </p:cNvSpPr>
          <p:nvPr/>
        </p:nvSpPr>
        <p:spPr bwMode="auto">
          <a:xfrm>
            <a:off x="5943600" y="2438400"/>
            <a:ext cx="838200" cy="7620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b="0"/>
          </a:p>
        </p:txBody>
      </p:sp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4038600" y="2057400"/>
            <a:ext cx="838200" cy="7620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b="0"/>
          </a:p>
        </p:txBody>
      </p:sp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2133600" y="1752600"/>
            <a:ext cx="838200" cy="7620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b="0"/>
          </a:p>
        </p:txBody>
      </p:sp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228600" y="6096000"/>
            <a:ext cx="838200" cy="7620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b="0"/>
          </a:p>
        </p:txBody>
      </p:sp>
      <p:sp>
        <p:nvSpPr>
          <p:cNvPr id="17" name="Rectangle 17"/>
          <p:cNvSpPr>
            <a:spLocks noChangeArrowheads="1"/>
          </p:cNvSpPr>
          <p:nvPr/>
        </p:nvSpPr>
        <p:spPr bwMode="auto">
          <a:xfrm>
            <a:off x="2286000" y="6096000"/>
            <a:ext cx="838200" cy="7620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b="0"/>
          </a:p>
        </p:txBody>
      </p:sp>
      <p:sp>
        <p:nvSpPr>
          <p:cNvPr id="18" name="Rectangle 18"/>
          <p:cNvSpPr>
            <a:spLocks noChangeArrowheads="1"/>
          </p:cNvSpPr>
          <p:nvPr/>
        </p:nvSpPr>
        <p:spPr bwMode="auto">
          <a:xfrm>
            <a:off x="4419600" y="6096000"/>
            <a:ext cx="838200" cy="7620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b="0"/>
          </a:p>
        </p:txBody>
      </p: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6705600" y="6096000"/>
            <a:ext cx="838200" cy="7620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b="0"/>
          </a:p>
        </p:txBody>
      </p:sp>
      <p:sp>
        <p:nvSpPr>
          <p:cNvPr id="20" name="Text Box 20"/>
          <p:cNvSpPr txBox="1">
            <a:spLocks noChangeArrowheads="1"/>
          </p:cNvSpPr>
          <p:nvPr/>
        </p:nvSpPr>
        <p:spPr bwMode="auto">
          <a:xfrm>
            <a:off x="457200" y="3962400"/>
            <a:ext cx="434975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/>
              <a:t>Hint: color is a 3 number vector</a:t>
            </a:r>
            <a:br>
              <a:rPr lang="en-US"/>
            </a:br>
            <a:r>
              <a:rPr lang="en-US"/>
              <a:t>          red is [255, 0, 0]</a:t>
            </a:r>
          </a:p>
        </p:txBody>
      </p:sp>
    </p:spTree>
    <p:extLst>
      <p:ext uri="{BB962C8B-B14F-4D97-AF65-F5344CB8AC3E}">
        <p14:creationId xmlns:p14="http://schemas.microsoft.com/office/powerpoint/2010/main" val="96794436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4797109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679443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Install </a:t>
            </a:r>
            <a:r>
              <a:rPr lang="en-US" dirty="0" err="1" smtClean="0"/>
              <a:t>Psychtoolbox</a:t>
            </a:r>
            <a:r>
              <a:rPr lang="en-US" dirty="0" smtClean="0"/>
              <a:t> (PTB)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http://psychtoolbox.org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r>
              <a:rPr lang="en-US" dirty="0" smtClean="0"/>
              <a:t>Following the instruction</a:t>
            </a:r>
          </a:p>
          <a:p>
            <a:r>
              <a:rPr lang="en-US" dirty="0" err="1" smtClean="0"/>
              <a:t>Setpath</a:t>
            </a:r>
            <a:endParaRPr lang="en-US" dirty="0" smtClean="0"/>
          </a:p>
          <a:p>
            <a:r>
              <a:rPr lang="en-US" dirty="0" smtClean="0"/>
              <a:t>Test your PTB</a:t>
            </a:r>
          </a:p>
          <a:p>
            <a:pPr lvl="1"/>
            <a:r>
              <a:rPr lang="en-US" dirty="0" err="1" smtClean="0"/>
              <a:t>PsychtoolboxVersion</a:t>
            </a:r>
            <a:r>
              <a:rPr lang="en-US" dirty="0" smtClean="0"/>
              <a:t> </a:t>
            </a:r>
            <a:endParaRPr lang="en-US" dirty="0" smtClean="0"/>
          </a:p>
          <a:p>
            <a:r>
              <a:rPr lang="en-US" dirty="0" smtClean="0"/>
              <a:t>Useful webpage</a:t>
            </a:r>
          </a:p>
          <a:p>
            <a:pPr lvl="1"/>
            <a:r>
              <a:rPr lang="en-US" dirty="0"/>
              <a:t>http://</a:t>
            </a:r>
            <a:r>
              <a:rPr lang="en-US" dirty="0" err="1"/>
              <a:t>docs.psychtoolbox.org</a:t>
            </a:r>
            <a:r>
              <a:rPr lang="en-US" dirty="0"/>
              <a:t>/</a:t>
            </a:r>
            <a:r>
              <a:rPr lang="en-US" dirty="0" err="1"/>
              <a:t>Psychtoolbox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36647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Before you start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Screen is the heart of PTB</a:t>
            </a:r>
          </a:p>
          <a:p>
            <a:pPr lvl="1"/>
            <a:r>
              <a:rPr lang="en-US" dirty="0" err="1" smtClean="0"/>
              <a:t>ScreenTest</a:t>
            </a:r>
            <a:endParaRPr lang="en-US" dirty="0" smtClean="0"/>
          </a:p>
          <a:p>
            <a:pPr lvl="1"/>
            <a:r>
              <a:rPr lang="en-US" dirty="0" smtClean="0"/>
              <a:t>Screen()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12435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14246" y="175985"/>
            <a:ext cx="7200900" cy="1114425"/>
          </a:xfrm>
        </p:spPr>
        <p:txBody>
          <a:bodyPr/>
          <a:lstStyle/>
          <a:p>
            <a:r>
              <a:rPr lang="en-US" dirty="0" smtClean="0"/>
              <a:t>The Screen command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08429" y="1472049"/>
            <a:ext cx="8835571" cy="452431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pl-PL" dirty="0">
                <a:latin typeface="Courier"/>
                <a:cs typeface="Courier"/>
              </a:rPr>
              <a:t>&gt;&gt; </a:t>
            </a:r>
            <a:r>
              <a:rPr lang="pl-PL" dirty="0" err="1">
                <a:latin typeface="Courier"/>
                <a:cs typeface="Courier"/>
              </a:rPr>
              <a:t>help</a:t>
            </a:r>
            <a:r>
              <a:rPr lang="pl-PL" dirty="0">
                <a:latin typeface="Courier"/>
                <a:cs typeface="Courier"/>
              </a:rPr>
              <a:t> </a:t>
            </a:r>
            <a:r>
              <a:rPr lang="pl-PL" dirty="0" err="1">
                <a:solidFill>
                  <a:srgbClr val="A300A9"/>
                </a:solidFill>
                <a:latin typeface="Courier"/>
                <a:cs typeface="Courier"/>
              </a:rPr>
              <a:t>Screen</a:t>
            </a:r>
            <a:endParaRPr lang="pl-PL" dirty="0">
              <a:solidFill>
                <a:srgbClr val="A300A9"/>
              </a:solidFill>
              <a:latin typeface="Courier"/>
              <a:cs typeface="Courier"/>
            </a:endParaRPr>
          </a:p>
          <a:p>
            <a:r>
              <a:rPr lang="pl-PL" dirty="0">
                <a:latin typeface="Courier"/>
                <a:cs typeface="Courier"/>
              </a:rPr>
              <a:t> </a:t>
            </a:r>
            <a:r>
              <a:rPr lang="pl-PL" dirty="0" err="1">
                <a:latin typeface="Courier"/>
                <a:cs typeface="Courier"/>
              </a:rPr>
              <a:t>Screen</a:t>
            </a:r>
            <a:r>
              <a:rPr lang="pl-PL" dirty="0">
                <a:latin typeface="Courier"/>
                <a:cs typeface="Courier"/>
              </a:rPr>
              <a:t> </a:t>
            </a:r>
            <a:r>
              <a:rPr lang="pl-PL" dirty="0" err="1">
                <a:latin typeface="Courier"/>
                <a:cs typeface="Courier"/>
              </a:rPr>
              <a:t>is</a:t>
            </a:r>
            <a:r>
              <a:rPr lang="pl-PL" dirty="0">
                <a:latin typeface="Courier"/>
                <a:cs typeface="Courier"/>
              </a:rPr>
              <a:t> a MEX file for </a:t>
            </a:r>
            <a:r>
              <a:rPr lang="pl-PL" dirty="0" err="1">
                <a:latin typeface="Courier"/>
                <a:cs typeface="Courier"/>
              </a:rPr>
              <a:t>precise</a:t>
            </a:r>
            <a:r>
              <a:rPr lang="pl-PL" dirty="0">
                <a:latin typeface="Courier"/>
                <a:cs typeface="Courier"/>
              </a:rPr>
              <a:t> </a:t>
            </a:r>
            <a:r>
              <a:rPr lang="pl-PL" dirty="0" err="1">
                <a:latin typeface="Courier"/>
                <a:cs typeface="Courier"/>
              </a:rPr>
              <a:t>control</a:t>
            </a:r>
            <a:r>
              <a:rPr lang="pl-PL" dirty="0">
                <a:latin typeface="Courier"/>
                <a:cs typeface="Courier"/>
              </a:rPr>
              <a:t> of the video display. </a:t>
            </a:r>
            <a:r>
              <a:rPr lang="pl-PL" dirty="0" err="1">
                <a:latin typeface="Courier"/>
                <a:cs typeface="Courier"/>
              </a:rPr>
              <a:t>Screen</a:t>
            </a:r>
            <a:r>
              <a:rPr lang="pl-PL" dirty="0">
                <a:latin typeface="Courier"/>
                <a:cs typeface="Courier"/>
              </a:rPr>
              <a:t> </a:t>
            </a:r>
            <a:r>
              <a:rPr lang="pl-PL" dirty="0" err="1">
                <a:latin typeface="Courier"/>
                <a:cs typeface="Courier"/>
              </a:rPr>
              <a:t>has</a:t>
            </a:r>
            <a:endParaRPr lang="pl-PL" dirty="0">
              <a:latin typeface="Courier"/>
              <a:cs typeface="Courier"/>
            </a:endParaRPr>
          </a:p>
          <a:p>
            <a:r>
              <a:rPr lang="pl-PL" dirty="0">
                <a:latin typeface="Courier"/>
                <a:cs typeface="Courier"/>
              </a:rPr>
              <a:t>  </a:t>
            </a:r>
            <a:r>
              <a:rPr lang="pl-PL" dirty="0" err="1">
                <a:latin typeface="Courier"/>
                <a:cs typeface="Courier"/>
              </a:rPr>
              <a:t>many</a:t>
            </a:r>
            <a:r>
              <a:rPr lang="pl-PL" dirty="0">
                <a:latin typeface="Courier"/>
                <a:cs typeface="Courier"/>
              </a:rPr>
              <a:t> </a:t>
            </a:r>
            <a:r>
              <a:rPr lang="pl-PL" dirty="0" err="1">
                <a:latin typeface="Courier"/>
                <a:cs typeface="Courier"/>
              </a:rPr>
              <a:t>functions</a:t>
            </a:r>
            <a:r>
              <a:rPr lang="pl-PL" dirty="0">
                <a:latin typeface="Courier"/>
                <a:cs typeface="Courier"/>
              </a:rPr>
              <a:t>; </a:t>
            </a:r>
            <a:r>
              <a:rPr lang="pl-PL" dirty="0" err="1">
                <a:latin typeface="Courier"/>
                <a:cs typeface="Courier"/>
              </a:rPr>
              <a:t>type</a:t>
            </a:r>
            <a:r>
              <a:rPr lang="pl-PL" dirty="0">
                <a:latin typeface="Courier"/>
                <a:cs typeface="Courier"/>
              </a:rPr>
              <a:t> "</a:t>
            </a:r>
            <a:r>
              <a:rPr lang="pl-PL" dirty="0" err="1">
                <a:latin typeface="Courier"/>
                <a:cs typeface="Courier"/>
              </a:rPr>
              <a:t>Screen</a:t>
            </a:r>
            <a:r>
              <a:rPr lang="pl-PL" dirty="0">
                <a:latin typeface="Courier"/>
                <a:cs typeface="Courier"/>
              </a:rPr>
              <a:t>" for a list:</a:t>
            </a:r>
          </a:p>
          <a:p>
            <a:r>
              <a:rPr lang="pl-PL" dirty="0">
                <a:latin typeface="Courier"/>
                <a:cs typeface="Courier"/>
              </a:rPr>
              <a:t>  	</a:t>
            </a:r>
            <a:r>
              <a:rPr lang="pl-PL" dirty="0" err="1">
                <a:latin typeface="Courier"/>
                <a:cs typeface="Courier"/>
              </a:rPr>
              <a:t>Screen</a:t>
            </a:r>
            <a:endParaRPr lang="pl-PL" dirty="0">
              <a:latin typeface="Courier"/>
              <a:cs typeface="Courier"/>
            </a:endParaRPr>
          </a:p>
          <a:p>
            <a:r>
              <a:rPr lang="pl-PL" dirty="0">
                <a:latin typeface="Courier"/>
                <a:cs typeface="Courier"/>
              </a:rPr>
              <a:t> </a:t>
            </a:r>
          </a:p>
          <a:p>
            <a:r>
              <a:rPr lang="pl-PL" dirty="0">
                <a:latin typeface="Courier"/>
                <a:cs typeface="Courier"/>
              </a:rPr>
              <a:t>  For </a:t>
            </a:r>
            <a:r>
              <a:rPr lang="pl-PL" dirty="0" err="1">
                <a:latin typeface="Courier"/>
                <a:cs typeface="Courier"/>
              </a:rPr>
              <a:t>explanation</a:t>
            </a:r>
            <a:r>
              <a:rPr lang="pl-PL" dirty="0">
                <a:latin typeface="Courier"/>
                <a:cs typeface="Courier"/>
              </a:rPr>
              <a:t> of </a:t>
            </a:r>
            <a:r>
              <a:rPr lang="pl-PL" dirty="0" err="1">
                <a:latin typeface="Courier"/>
                <a:cs typeface="Courier"/>
              </a:rPr>
              <a:t>any</a:t>
            </a:r>
            <a:r>
              <a:rPr lang="pl-PL" dirty="0">
                <a:latin typeface="Courier"/>
                <a:cs typeface="Courier"/>
              </a:rPr>
              <a:t> </a:t>
            </a:r>
            <a:r>
              <a:rPr lang="pl-PL" dirty="0" err="1">
                <a:latin typeface="Courier"/>
                <a:cs typeface="Courier"/>
              </a:rPr>
              <a:t>particular</a:t>
            </a:r>
            <a:r>
              <a:rPr lang="pl-PL" dirty="0">
                <a:latin typeface="Courier"/>
                <a:cs typeface="Courier"/>
              </a:rPr>
              <a:t> </a:t>
            </a:r>
            <a:r>
              <a:rPr lang="pl-PL" dirty="0" err="1">
                <a:latin typeface="Courier"/>
                <a:cs typeface="Courier"/>
              </a:rPr>
              <a:t>screen</a:t>
            </a:r>
            <a:r>
              <a:rPr lang="pl-PL" dirty="0">
                <a:latin typeface="Courier"/>
                <a:cs typeface="Courier"/>
              </a:rPr>
              <a:t> </a:t>
            </a:r>
            <a:r>
              <a:rPr lang="pl-PL" dirty="0" err="1">
                <a:latin typeface="Courier"/>
                <a:cs typeface="Courier"/>
              </a:rPr>
              <a:t>function</a:t>
            </a:r>
            <a:r>
              <a:rPr lang="pl-PL" dirty="0">
                <a:latin typeface="Courier"/>
                <a:cs typeface="Courier"/>
              </a:rPr>
              <a:t>, </a:t>
            </a:r>
            <a:r>
              <a:rPr lang="pl-PL" dirty="0" err="1">
                <a:latin typeface="Courier"/>
                <a:cs typeface="Courier"/>
              </a:rPr>
              <a:t>just</a:t>
            </a:r>
            <a:r>
              <a:rPr lang="pl-PL" dirty="0">
                <a:latin typeface="Courier"/>
                <a:cs typeface="Courier"/>
              </a:rPr>
              <a:t> </a:t>
            </a:r>
            <a:r>
              <a:rPr lang="pl-PL" dirty="0" err="1">
                <a:latin typeface="Courier"/>
                <a:cs typeface="Courier"/>
              </a:rPr>
              <a:t>add</a:t>
            </a:r>
            <a:r>
              <a:rPr lang="pl-PL" dirty="0">
                <a:latin typeface="Courier"/>
                <a:cs typeface="Courier"/>
              </a:rPr>
              <a:t> a </a:t>
            </a:r>
            <a:r>
              <a:rPr lang="pl-PL" dirty="0" err="1">
                <a:latin typeface="Courier"/>
                <a:cs typeface="Courier"/>
              </a:rPr>
              <a:t>question</a:t>
            </a:r>
            <a:endParaRPr lang="pl-PL" dirty="0">
              <a:latin typeface="Courier"/>
              <a:cs typeface="Courier"/>
            </a:endParaRPr>
          </a:p>
          <a:p>
            <a:r>
              <a:rPr lang="pl-PL" dirty="0">
                <a:latin typeface="Courier"/>
                <a:cs typeface="Courier"/>
              </a:rPr>
              <a:t>  </a:t>
            </a:r>
            <a:r>
              <a:rPr lang="pl-PL" dirty="0" err="1">
                <a:latin typeface="Courier"/>
                <a:cs typeface="Courier"/>
              </a:rPr>
              <a:t>mark</a:t>
            </a:r>
            <a:r>
              <a:rPr lang="pl-PL" dirty="0">
                <a:latin typeface="Courier"/>
                <a:cs typeface="Courier"/>
              </a:rPr>
              <a:t> "?". </a:t>
            </a:r>
            <a:r>
              <a:rPr lang="pl-PL" dirty="0" err="1">
                <a:latin typeface="Courier"/>
                <a:cs typeface="Courier"/>
              </a:rPr>
              <a:t>E.g</a:t>
            </a:r>
            <a:r>
              <a:rPr lang="pl-PL" dirty="0">
                <a:latin typeface="Courier"/>
                <a:cs typeface="Courier"/>
              </a:rPr>
              <a:t>. for '</a:t>
            </a:r>
            <a:r>
              <a:rPr lang="pl-PL" dirty="0" err="1">
                <a:latin typeface="Courier"/>
                <a:cs typeface="Courier"/>
              </a:rPr>
              <a:t>OpenWindow</a:t>
            </a:r>
            <a:r>
              <a:rPr lang="pl-PL" dirty="0">
                <a:latin typeface="Courier"/>
                <a:cs typeface="Courier"/>
              </a:rPr>
              <a:t>', </a:t>
            </a:r>
            <a:r>
              <a:rPr lang="pl-PL" dirty="0" err="1">
                <a:latin typeface="Courier"/>
                <a:cs typeface="Courier"/>
              </a:rPr>
              <a:t>try</a:t>
            </a:r>
            <a:r>
              <a:rPr lang="pl-PL" dirty="0">
                <a:latin typeface="Courier"/>
                <a:cs typeface="Courier"/>
              </a:rPr>
              <a:t> </a:t>
            </a:r>
            <a:r>
              <a:rPr lang="pl-PL" dirty="0" err="1">
                <a:latin typeface="Courier"/>
                <a:cs typeface="Courier"/>
              </a:rPr>
              <a:t>either</a:t>
            </a:r>
            <a:r>
              <a:rPr lang="pl-PL" dirty="0">
                <a:latin typeface="Courier"/>
                <a:cs typeface="Courier"/>
              </a:rPr>
              <a:t> of </a:t>
            </a:r>
            <a:r>
              <a:rPr lang="pl-PL" dirty="0" err="1">
                <a:latin typeface="Courier"/>
                <a:cs typeface="Courier"/>
              </a:rPr>
              <a:t>these</a:t>
            </a:r>
            <a:r>
              <a:rPr lang="pl-PL" dirty="0">
                <a:latin typeface="Courier"/>
                <a:cs typeface="Courier"/>
              </a:rPr>
              <a:t> </a:t>
            </a:r>
            <a:r>
              <a:rPr lang="pl-PL" dirty="0" err="1">
                <a:latin typeface="Courier"/>
                <a:cs typeface="Courier"/>
              </a:rPr>
              <a:t>equivalent</a:t>
            </a:r>
            <a:r>
              <a:rPr lang="pl-PL" dirty="0">
                <a:latin typeface="Courier"/>
                <a:cs typeface="Courier"/>
              </a:rPr>
              <a:t> </a:t>
            </a:r>
            <a:r>
              <a:rPr lang="pl-PL" dirty="0" err="1">
                <a:latin typeface="Courier"/>
                <a:cs typeface="Courier"/>
              </a:rPr>
              <a:t>forms</a:t>
            </a:r>
            <a:r>
              <a:rPr lang="pl-PL" dirty="0">
                <a:latin typeface="Courier"/>
                <a:cs typeface="Courier"/>
              </a:rPr>
              <a:t>:</a:t>
            </a:r>
          </a:p>
          <a:p>
            <a:r>
              <a:rPr lang="pl-PL" dirty="0">
                <a:latin typeface="Courier"/>
                <a:cs typeface="Courier"/>
              </a:rPr>
              <a:t>  	</a:t>
            </a:r>
            <a:r>
              <a:rPr lang="pl-PL" dirty="0" err="1">
                <a:latin typeface="Courier"/>
                <a:cs typeface="Courier"/>
              </a:rPr>
              <a:t>Screen</a:t>
            </a:r>
            <a:r>
              <a:rPr lang="pl-PL" dirty="0">
                <a:latin typeface="Courier"/>
                <a:cs typeface="Courier"/>
              </a:rPr>
              <a:t>('</a:t>
            </a:r>
            <a:r>
              <a:rPr lang="pl-PL" dirty="0" err="1">
                <a:latin typeface="Courier"/>
                <a:cs typeface="Courier"/>
              </a:rPr>
              <a:t>OpenWindow</a:t>
            </a:r>
            <a:r>
              <a:rPr lang="pl-PL" dirty="0">
                <a:latin typeface="Courier"/>
                <a:cs typeface="Courier"/>
              </a:rPr>
              <a:t>?')</a:t>
            </a:r>
          </a:p>
          <a:p>
            <a:r>
              <a:rPr lang="pl-PL" dirty="0">
                <a:latin typeface="Courier"/>
                <a:cs typeface="Courier"/>
              </a:rPr>
              <a:t>  	</a:t>
            </a:r>
            <a:r>
              <a:rPr lang="pl-PL" dirty="0" err="1">
                <a:latin typeface="Courier"/>
                <a:cs typeface="Courier"/>
              </a:rPr>
              <a:t>Screen</a:t>
            </a:r>
            <a:r>
              <a:rPr lang="pl-PL" dirty="0">
                <a:latin typeface="Courier"/>
                <a:cs typeface="Courier"/>
              </a:rPr>
              <a:t> </a:t>
            </a:r>
            <a:r>
              <a:rPr lang="pl-PL" dirty="0" err="1">
                <a:latin typeface="Courier"/>
                <a:cs typeface="Courier"/>
              </a:rPr>
              <a:t>OpenWindow</a:t>
            </a:r>
            <a:r>
              <a:rPr lang="pl-PL" dirty="0">
                <a:latin typeface="Courier"/>
                <a:cs typeface="Courier"/>
              </a:rPr>
              <a:t>?</a:t>
            </a:r>
          </a:p>
          <a:p>
            <a:r>
              <a:rPr lang="pl-PL" dirty="0">
                <a:latin typeface="Courier"/>
                <a:cs typeface="Courier"/>
              </a:rPr>
              <a:t> </a:t>
            </a:r>
          </a:p>
          <a:p>
            <a:r>
              <a:rPr lang="pl-PL" dirty="0">
                <a:latin typeface="Courier"/>
                <a:cs typeface="Courier"/>
              </a:rPr>
              <a:t>  </a:t>
            </a:r>
            <a:r>
              <a:rPr lang="pl-PL" dirty="0" err="1">
                <a:latin typeface="Courier"/>
                <a:cs typeface="Courier"/>
              </a:rPr>
              <a:t>All</a:t>
            </a:r>
            <a:r>
              <a:rPr lang="pl-PL" dirty="0">
                <a:latin typeface="Courier"/>
                <a:cs typeface="Courier"/>
              </a:rPr>
              <a:t> the </a:t>
            </a:r>
            <a:r>
              <a:rPr lang="pl-PL" dirty="0" err="1">
                <a:latin typeface="Courier"/>
                <a:cs typeface="Courier"/>
              </a:rPr>
              <a:t>Screen</a:t>
            </a:r>
            <a:r>
              <a:rPr lang="pl-PL" dirty="0">
                <a:latin typeface="Courier"/>
                <a:cs typeface="Courier"/>
              </a:rPr>
              <a:t> </a:t>
            </a:r>
            <a:r>
              <a:rPr lang="pl-PL" dirty="0" err="1">
                <a:latin typeface="Courier"/>
                <a:cs typeface="Courier"/>
              </a:rPr>
              <a:t>Preference</a:t>
            </a:r>
            <a:r>
              <a:rPr lang="pl-PL" dirty="0">
                <a:latin typeface="Courier"/>
                <a:cs typeface="Courier"/>
              </a:rPr>
              <a:t> </a:t>
            </a:r>
            <a:r>
              <a:rPr lang="pl-PL" dirty="0" err="1">
                <a:latin typeface="Courier"/>
                <a:cs typeface="Courier"/>
              </a:rPr>
              <a:t>settings</a:t>
            </a:r>
            <a:r>
              <a:rPr lang="pl-PL" dirty="0">
                <a:latin typeface="Courier"/>
                <a:cs typeface="Courier"/>
              </a:rPr>
              <a:t> </a:t>
            </a:r>
            <a:r>
              <a:rPr lang="pl-PL" dirty="0" err="1">
                <a:latin typeface="Courier"/>
                <a:cs typeface="Courier"/>
              </a:rPr>
              <a:t>are</a:t>
            </a:r>
            <a:r>
              <a:rPr lang="pl-PL" dirty="0">
                <a:latin typeface="Courier"/>
                <a:cs typeface="Courier"/>
              </a:rPr>
              <a:t> </a:t>
            </a:r>
            <a:r>
              <a:rPr lang="pl-PL" dirty="0" err="1">
                <a:latin typeface="Courier"/>
                <a:cs typeface="Courier"/>
              </a:rPr>
              <a:t>documented</a:t>
            </a:r>
            <a:r>
              <a:rPr lang="pl-PL" dirty="0">
                <a:latin typeface="Courier"/>
                <a:cs typeface="Courier"/>
              </a:rPr>
              <a:t> </a:t>
            </a:r>
            <a:r>
              <a:rPr lang="pl-PL" dirty="0" err="1">
                <a:latin typeface="Courier"/>
                <a:cs typeface="Courier"/>
              </a:rPr>
              <a:t>together</a:t>
            </a:r>
            <a:r>
              <a:rPr lang="pl-PL" dirty="0">
                <a:latin typeface="Courier"/>
                <a:cs typeface="Courier"/>
              </a:rPr>
              <a:t>:</a:t>
            </a:r>
          </a:p>
          <a:p>
            <a:r>
              <a:rPr lang="pl-PL" dirty="0">
                <a:latin typeface="Courier"/>
                <a:cs typeface="Courier"/>
              </a:rPr>
              <a:t>  	</a:t>
            </a:r>
            <a:r>
              <a:rPr lang="pl-PL" dirty="0" err="1">
                <a:latin typeface="Courier"/>
                <a:cs typeface="Courier"/>
              </a:rPr>
              <a:t>Screen</a:t>
            </a:r>
            <a:r>
              <a:rPr lang="pl-PL" dirty="0">
                <a:latin typeface="Courier"/>
                <a:cs typeface="Courier"/>
              </a:rPr>
              <a:t> </a:t>
            </a:r>
            <a:r>
              <a:rPr lang="pl-PL" dirty="0" err="1">
                <a:latin typeface="Courier"/>
                <a:cs typeface="Courier"/>
              </a:rPr>
              <a:t>Preference</a:t>
            </a:r>
            <a:r>
              <a:rPr lang="pl-PL" dirty="0">
                <a:latin typeface="Courier"/>
                <a:cs typeface="Courier"/>
              </a:rPr>
              <a:t>?</a:t>
            </a:r>
          </a:p>
          <a:p>
            <a:endParaRPr lang="pl-PL" dirty="0">
              <a:latin typeface="Courier"/>
              <a:cs typeface="Courier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776973" y="5588386"/>
            <a:ext cx="5312596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solidFill>
                  <a:schemeClr val="accent2"/>
                </a:solidFill>
              </a:rPr>
              <a:t>MEX = "</a:t>
            </a:r>
            <a:r>
              <a:rPr lang="en-US" sz="2500" dirty="0" err="1">
                <a:solidFill>
                  <a:schemeClr val="accent2"/>
                </a:solidFill>
              </a:rPr>
              <a:t>Matlab</a:t>
            </a:r>
            <a:r>
              <a:rPr lang="en-US" sz="2500" dirty="0">
                <a:solidFill>
                  <a:schemeClr val="accent2"/>
                </a:solidFill>
              </a:rPr>
              <a:t> Executable"</a:t>
            </a:r>
          </a:p>
          <a:p>
            <a:r>
              <a:rPr lang="en-US" sz="2500" dirty="0">
                <a:solidFill>
                  <a:schemeClr val="accent2"/>
                </a:solidFill>
              </a:rPr>
              <a:t>A file written in another language like C that can be called as a </a:t>
            </a:r>
            <a:r>
              <a:rPr lang="en-US" sz="2500" dirty="0" err="1">
                <a:solidFill>
                  <a:schemeClr val="accent2"/>
                </a:solidFill>
              </a:rPr>
              <a:t>Matlab</a:t>
            </a:r>
            <a:r>
              <a:rPr lang="en-US" sz="2500" dirty="0">
                <a:solidFill>
                  <a:schemeClr val="accent2"/>
                </a:solidFill>
              </a:rPr>
              <a:t> function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flipH="1" flipV="1">
            <a:off x="2540000" y="2104571"/>
            <a:ext cx="1636119" cy="38917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07820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animBg="1"/>
      <p:bldP spid="8" grpId="0"/>
      <p:bldP spid="8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704273" y="1524199"/>
            <a:ext cx="752374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 "</a:t>
            </a:r>
            <a:r>
              <a:rPr lang="en-US" dirty="0" err="1"/>
              <a:t>windowPtr</a:t>
            </a:r>
            <a:r>
              <a:rPr lang="en-US" dirty="0"/>
              <a:t>" argument: Screen '</a:t>
            </a:r>
            <a:r>
              <a:rPr lang="en-US" dirty="0" err="1"/>
              <a:t>OpenWindow</a:t>
            </a:r>
            <a:r>
              <a:rPr lang="en-US" dirty="0"/>
              <a:t>' and '</a:t>
            </a:r>
            <a:r>
              <a:rPr lang="en-US" dirty="0" err="1"/>
              <a:t>OpenOffscreenWindow</a:t>
            </a:r>
            <a:r>
              <a:rPr lang="en-US" dirty="0"/>
              <a:t>' </a:t>
            </a:r>
            <a:r>
              <a:rPr lang="en-US" dirty="0" smtClean="0"/>
              <a:t>both return </a:t>
            </a:r>
            <a:r>
              <a:rPr lang="en-US" dirty="0"/>
              <a:t>a </a:t>
            </a:r>
            <a:r>
              <a:rPr lang="en-US" dirty="0" err="1"/>
              <a:t>windowPtr</a:t>
            </a:r>
            <a:r>
              <a:rPr lang="en-US" dirty="0"/>
              <a:t>, a number that designates the window you </a:t>
            </a:r>
            <a:r>
              <a:rPr lang="en-US" dirty="0" smtClean="0"/>
              <a:t>just created</a:t>
            </a:r>
            <a:r>
              <a:rPr lang="en-US" dirty="0"/>
              <a:t>. You can create many windows. To use a window, you pass </a:t>
            </a:r>
            <a:r>
              <a:rPr lang="en-US" dirty="0" smtClean="0"/>
              <a:t>its </a:t>
            </a:r>
            <a:r>
              <a:rPr lang="en-US" dirty="0" err="1" smtClean="0"/>
              <a:t>windowPtr</a:t>
            </a:r>
            <a:r>
              <a:rPr lang="en-US" dirty="0" smtClean="0"/>
              <a:t> </a:t>
            </a:r>
            <a:r>
              <a:rPr lang="en-US" dirty="0"/>
              <a:t>to the Screen function you want to apply to that window.</a:t>
            </a:r>
          </a:p>
        </p:txBody>
      </p:sp>
      <p:sp>
        <p:nvSpPr>
          <p:cNvPr id="5" name="Rectangle 4"/>
          <p:cNvSpPr/>
          <p:nvPr/>
        </p:nvSpPr>
        <p:spPr>
          <a:xfrm>
            <a:off x="450273" y="2852526"/>
            <a:ext cx="8532091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"</a:t>
            </a:r>
            <a:r>
              <a:rPr lang="en-US" dirty="0" err="1"/>
              <a:t>rect</a:t>
            </a:r>
            <a:r>
              <a:rPr lang="en-US" dirty="0"/>
              <a:t>" argument: "</a:t>
            </a:r>
            <a:r>
              <a:rPr lang="en-US" dirty="0" err="1"/>
              <a:t>rect</a:t>
            </a:r>
            <a:r>
              <a:rPr lang="en-US" dirty="0"/>
              <a:t>" is a 1x4 matrix containing the coordinates of </a:t>
            </a:r>
            <a:r>
              <a:rPr lang="en-US" dirty="0" smtClean="0"/>
              <a:t>an imaginary </a:t>
            </a:r>
            <a:r>
              <a:rPr lang="en-US" dirty="0"/>
              <a:t>box containing all the pixels. All screen and </a:t>
            </a:r>
            <a:r>
              <a:rPr lang="en-US" dirty="0" smtClean="0"/>
              <a:t>window coordinates </a:t>
            </a:r>
            <a:r>
              <a:rPr lang="en-US" dirty="0"/>
              <a:t>follow Apple Macintosh conventions. </a:t>
            </a:r>
            <a:r>
              <a:rPr lang="en-US" dirty="0" smtClean="0"/>
              <a:t>Coordinates </a:t>
            </a:r>
            <a:r>
              <a:rPr lang="en-US" dirty="0"/>
              <a:t>can be local to the window (i.e. 0,0 origin</a:t>
            </a:r>
          </a:p>
          <a:p>
            <a:r>
              <a:rPr lang="en-US" dirty="0"/>
              <a:t>  is at upper left of window), or local to the screen (origin at upper left</a:t>
            </a:r>
          </a:p>
          <a:p>
            <a:r>
              <a:rPr lang="en-US" dirty="0"/>
              <a:t>  of screen), or "global", which follows Apple's convention of treating the</a:t>
            </a:r>
          </a:p>
          <a:p>
            <a:r>
              <a:rPr lang="en-US" dirty="0"/>
              <a:t>  entire desktop (all your screens) as one big screen, with the origin at </a:t>
            </a:r>
          </a:p>
          <a:p>
            <a:r>
              <a:rPr lang="en-US" dirty="0"/>
              <a:t>  upper left of the main screen, which has the menu bar. </a:t>
            </a:r>
          </a:p>
        </p:txBody>
      </p:sp>
    </p:spTree>
    <p:extLst>
      <p:ext uri="{BB962C8B-B14F-4D97-AF65-F5344CB8AC3E}">
        <p14:creationId xmlns:p14="http://schemas.microsoft.com/office/powerpoint/2010/main" val="15776685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83557" y="0"/>
            <a:ext cx="7200900" cy="1114425"/>
          </a:xfrm>
        </p:spPr>
        <p:txBody>
          <a:bodyPr/>
          <a:lstStyle/>
          <a:p>
            <a:r>
              <a:rPr lang="en-US" dirty="0" smtClean="0"/>
              <a:t>The Screen command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63287" y="1023710"/>
            <a:ext cx="8908143" cy="55091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pl-PL" sz="2200" dirty="0">
                <a:latin typeface="Courier"/>
                <a:cs typeface="Courier"/>
              </a:rPr>
              <a:t>&gt;&gt; </a:t>
            </a:r>
            <a:r>
              <a:rPr lang="pl-PL" sz="2200" dirty="0" err="1">
                <a:latin typeface="Courier"/>
                <a:cs typeface="Courier"/>
              </a:rPr>
              <a:t>Screen</a:t>
            </a:r>
            <a:r>
              <a:rPr lang="pl-PL" sz="2200" dirty="0">
                <a:latin typeface="Courier"/>
                <a:cs typeface="Courier"/>
              </a:rPr>
              <a:t> </a:t>
            </a:r>
            <a:r>
              <a:rPr lang="pl-PL" sz="2200" dirty="0" err="1">
                <a:latin typeface="Courier"/>
                <a:cs typeface="Courier"/>
              </a:rPr>
              <a:t>DrawLine</a:t>
            </a:r>
            <a:r>
              <a:rPr lang="pl-PL" sz="2200" dirty="0">
                <a:latin typeface="Courier"/>
                <a:cs typeface="Courier"/>
              </a:rPr>
              <a:t>?</a:t>
            </a:r>
          </a:p>
          <a:p>
            <a:r>
              <a:rPr lang="pl-PL" sz="2200" dirty="0" err="1">
                <a:latin typeface="Courier"/>
                <a:cs typeface="Courier"/>
              </a:rPr>
              <a:t>Usage</a:t>
            </a:r>
            <a:r>
              <a:rPr lang="pl-PL" sz="2200" dirty="0">
                <a:latin typeface="Courier"/>
                <a:cs typeface="Courier"/>
              </a:rPr>
              <a:t>:</a:t>
            </a:r>
          </a:p>
          <a:p>
            <a:endParaRPr lang="pl-PL" sz="2200" dirty="0">
              <a:latin typeface="Courier"/>
              <a:cs typeface="Courier"/>
            </a:endParaRPr>
          </a:p>
          <a:p>
            <a:r>
              <a:rPr lang="pl-PL" sz="2200" dirty="0" err="1">
                <a:latin typeface="Courier"/>
                <a:cs typeface="Courier"/>
              </a:rPr>
              <a:t>Screen</a:t>
            </a:r>
            <a:r>
              <a:rPr lang="pl-PL" sz="2200" dirty="0">
                <a:latin typeface="Courier"/>
                <a:cs typeface="Courier"/>
              </a:rPr>
              <a:t>('</a:t>
            </a:r>
            <a:r>
              <a:rPr lang="pl-PL" sz="2200" dirty="0" err="1">
                <a:latin typeface="Courier"/>
                <a:cs typeface="Courier"/>
              </a:rPr>
              <a:t>DrawLine</a:t>
            </a:r>
            <a:r>
              <a:rPr lang="pl-PL" sz="2200" dirty="0">
                <a:latin typeface="Courier"/>
                <a:cs typeface="Courier"/>
              </a:rPr>
              <a:t>', </a:t>
            </a:r>
            <a:r>
              <a:rPr lang="pl-PL" sz="2200" dirty="0" err="1">
                <a:latin typeface="Courier"/>
                <a:cs typeface="Courier"/>
              </a:rPr>
              <a:t>windowPtr</a:t>
            </a:r>
            <a:r>
              <a:rPr lang="pl-PL" sz="2200" dirty="0">
                <a:latin typeface="Courier"/>
                <a:cs typeface="Courier"/>
              </a:rPr>
              <a:t> [,</a:t>
            </a:r>
            <a:r>
              <a:rPr lang="pl-PL" sz="2200" dirty="0" err="1">
                <a:latin typeface="Courier"/>
                <a:cs typeface="Courier"/>
              </a:rPr>
              <a:t>color</a:t>
            </a:r>
            <a:r>
              <a:rPr lang="pl-PL" sz="2200" dirty="0">
                <a:latin typeface="Courier"/>
                <a:cs typeface="Courier"/>
              </a:rPr>
              <a:t>], </a:t>
            </a:r>
            <a:r>
              <a:rPr lang="pl-PL" sz="2200" dirty="0" err="1">
                <a:latin typeface="Courier"/>
                <a:cs typeface="Courier"/>
              </a:rPr>
              <a:t>fromH</a:t>
            </a:r>
            <a:r>
              <a:rPr lang="pl-PL" sz="2200" dirty="0">
                <a:latin typeface="Courier"/>
                <a:cs typeface="Courier"/>
              </a:rPr>
              <a:t>, </a:t>
            </a:r>
            <a:r>
              <a:rPr lang="pl-PL" sz="2200" dirty="0" err="1">
                <a:latin typeface="Courier"/>
                <a:cs typeface="Courier"/>
              </a:rPr>
              <a:t>fromV</a:t>
            </a:r>
            <a:r>
              <a:rPr lang="pl-PL" sz="2200" dirty="0">
                <a:latin typeface="Courier"/>
                <a:cs typeface="Courier"/>
              </a:rPr>
              <a:t>, </a:t>
            </a:r>
            <a:r>
              <a:rPr lang="pl-PL" sz="2200" dirty="0" err="1">
                <a:latin typeface="Courier"/>
                <a:cs typeface="Courier"/>
              </a:rPr>
              <a:t>toH</a:t>
            </a:r>
            <a:r>
              <a:rPr lang="pl-PL" sz="2200" dirty="0">
                <a:latin typeface="Courier"/>
                <a:cs typeface="Courier"/>
              </a:rPr>
              <a:t>, </a:t>
            </a:r>
            <a:r>
              <a:rPr lang="pl-PL" sz="2200" dirty="0" err="1">
                <a:latin typeface="Courier"/>
                <a:cs typeface="Courier"/>
              </a:rPr>
              <a:t>toV</a:t>
            </a:r>
            <a:r>
              <a:rPr lang="pl-PL" sz="2200" dirty="0">
                <a:latin typeface="Courier"/>
                <a:cs typeface="Courier"/>
              </a:rPr>
              <a:t> [,</a:t>
            </a:r>
            <a:r>
              <a:rPr lang="pl-PL" sz="2200" dirty="0" err="1">
                <a:latin typeface="Courier"/>
                <a:cs typeface="Courier"/>
              </a:rPr>
              <a:t>penWidth</a:t>
            </a:r>
            <a:r>
              <a:rPr lang="pl-PL" sz="2200" dirty="0">
                <a:latin typeface="Courier"/>
                <a:cs typeface="Courier"/>
              </a:rPr>
              <a:t>]);</a:t>
            </a:r>
          </a:p>
          <a:p>
            <a:endParaRPr lang="pl-PL" sz="2200" dirty="0">
              <a:latin typeface="Courier"/>
              <a:cs typeface="Courier"/>
            </a:endParaRPr>
          </a:p>
          <a:p>
            <a:r>
              <a:rPr lang="pl-PL" sz="2200" dirty="0">
                <a:latin typeface="Courier"/>
                <a:cs typeface="Courier"/>
              </a:rPr>
              <a:t>Draw a </a:t>
            </a:r>
            <a:r>
              <a:rPr lang="pl-PL" sz="2200" dirty="0" err="1">
                <a:latin typeface="Courier"/>
                <a:cs typeface="Courier"/>
              </a:rPr>
              <a:t>line</a:t>
            </a:r>
            <a:r>
              <a:rPr lang="pl-PL" sz="2200" dirty="0">
                <a:latin typeface="Courier"/>
                <a:cs typeface="Courier"/>
              </a:rPr>
              <a:t>. "</a:t>
            </a:r>
            <a:r>
              <a:rPr lang="pl-PL" sz="2200" dirty="0" err="1">
                <a:latin typeface="Courier"/>
                <a:cs typeface="Courier"/>
              </a:rPr>
              <a:t>color</a:t>
            </a:r>
            <a:r>
              <a:rPr lang="pl-PL" sz="2200" dirty="0">
                <a:latin typeface="Courier"/>
                <a:cs typeface="Courier"/>
              </a:rPr>
              <a:t>" </a:t>
            </a:r>
            <a:r>
              <a:rPr lang="pl-PL" sz="2200" dirty="0" err="1">
                <a:latin typeface="Courier"/>
                <a:cs typeface="Courier"/>
              </a:rPr>
              <a:t>is</a:t>
            </a:r>
            <a:r>
              <a:rPr lang="pl-PL" sz="2200" dirty="0">
                <a:latin typeface="Courier"/>
                <a:cs typeface="Courier"/>
              </a:rPr>
              <a:t> the </a:t>
            </a:r>
            <a:r>
              <a:rPr lang="pl-PL" sz="2200" dirty="0" err="1">
                <a:latin typeface="Courier"/>
                <a:cs typeface="Courier"/>
              </a:rPr>
              <a:t>clut</a:t>
            </a:r>
            <a:r>
              <a:rPr lang="pl-PL" sz="2200" dirty="0">
                <a:latin typeface="Courier"/>
                <a:cs typeface="Courier"/>
              </a:rPr>
              <a:t> </a:t>
            </a:r>
            <a:r>
              <a:rPr lang="pl-PL" sz="2200" dirty="0" err="1">
                <a:latin typeface="Courier"/>
                <a:cs typeface="Courier"/>
              </a:rPr>
              <a:t>index</a:t>
            </a:r>
            <a:r>
              <a:rPr lang="pl-PL" sz="2200" dirty="0">
                <a:latin typeface="Courier"/>
                <a:cs typeface="Courier"/>
              </a:rPr>
              <a:t> (</a:t>
            </a:r>
            <a:r>
              <a:rPr lang="pl-PL" sz="2200" dirty="0" err="1">
                <a:latin typeface="Courier"/>
                <a:cs typeface="Courier"/>
              </a:rPr>
              <a:t>scalar</a:t>
            </a:r>
            <a:r>
              <a:rPr lang="pl-PL" sz="2200" dirty="0">
                <a:latin typeface="Courier"/>
                <a:cs typeface="Courier"/>
              </a:rPr>
              <a:t> </a:t>
            </a:r>
            <a:r>
              <a:rPr lang="pl-PL" sz="2200" dirty="0" err="1">
                <a:latin typeface="Courier"/>
                <a:cs typeface="Courier"/>
              </a:rPr>
              <a:t>or</a:t>
            </a:r>
            <a:r>
              <a:rPr lang="pl-PL" sz="2200" dirty="0">
                <a:latin typeface="Courier"/>
                <a:cs typeface="Courier"/>
              </a:rPr>
              <a:t> [r g b a] </a:t>
            </a:r>
            <a:r>
              <a:rPr lang="pl-PL" sz="2200" dirty="0" err="1">
                <a:latin typeface="Courier"/>
                <a:cs typeface="Courier"/>
              </a:rPr>
              <a:t>vector</a:t>
            </a:r>
            <a:r>
              <a:rPr lang="pl-PL" sz="2200" dirty="0">
                <a:latin typeface="Courier"/>
                <a:cs typeface="Courier"/>
              </a:rPr>
              <a:t>) </a:t>
            </a:r>
            <a:r>
              <a:rPr lang="pl-PL" sz="2200" dirty="0" err="1">
                <a:latin typeface="Courier"/>
                <a:cs typeface="Courier"/>
              </a:rPr>
              <a:t>that</a:t>
            </a:r>
            <a:r>
              <a:rPr lang="pl-PL" sz="2200" dirty="0">
                <a:latin typeface="Courier"/>
                <a:cs typeface="Courier"/>
              </a:rPr>
              <a:t> </a:t>
            </a:r>
            <a:r>
              <a:rPr lang="pl-PL" sz="2200" dirty="0" err="1">
                <a:latin typeface="Courier"/>
                <a:cs typeface="Courier"/>
              </a:rPr>
              <a:t>you</a:t>
            </a:r>
            <a:endParaRPr lang="pl-PL" sz="2200" dirty="0">
              <a:latin typeface="Courier"/>
              <a:cs typeface="Courier"/>
            </a:endParaRPr>
          </a:p>
          <a:p>
            <a:r>
              <a:rPr lang="pl-PL" sz="2200" dirty="0">
                <a:latin typeface="Courier"/>
                <a:cs typeface="Courier"/>
              </a:rPr>
              <a:t>want to </a:t>
            </a:r>
            <a:r>
              <a:rPr lang="pl-PL" sz="2200" dirty="0" err="1">
                <a:latin typeface="Courier"/>
                <a:cs typeface="Courier"/>
              </a:rPr>
              <a:t>poke</a:t>
            </a:r>
            <a:r>
              <a:rPr lang="pl-PL" sz="2200" dirty="0">
                <a:latin typeface="Courier"/>
                <a:cs typeface="Courier"/>
              </a:rPr>
              <a:t> </a:t>
            </a:r>
            <a:r>
              <a:rPr lang="pl-PL" sz="2200" dirty="0" err="1">
                <a:latin typeface="Courier"/>
                <a:cs typeface="Courier"/>
              </a:rPr>
              <a:t>into</a:t>
            </a:r>
            <a:r>
              <a:rPr lang="pl-PL" sz="2200" dirty="0">
                <a:latin typeface="Courier"/>
                <a:cs typeface="Courier"/>
              </a:rPr>
              <a:t> </a:t>
            </a:r>
            <a:r>
              <a:rPr lang="pl-PL" sz="2200" dirty="0" err="1">
                <a:latin typeface="Courier"/>
                <a:cs typeface="Courier"/>
              </a:rPr>
              <a:t>each</a:t>
            </a:r>
            <a:r>
              <a:rPr lang="pl-PL" sz="2200" dirty="0">
                <a:latin typeface="Courier"/>
                <a:cs typeface="Courier"/>
              </a:rPr>
              <a:t> </a:t>
            </a:r>
            <a:r>
              <a:rPr lang="pl-PL" sz="2200" dirty="0" err="1">
                <a:latin typeface="Courier"/>
                <a:cs typeface="Courier"/>
              </a:rPr>
              <a:t>pixel</a:t>
            </a:r>
            <a:r>
              <a:rPr lang="pl-PL" sz="2200" dirty="0">
                <a:latin typeface="Courier"/>
                <a:cs typeface="Courier"/>
              </a:rPr>
              <a:t>; </a:t>
            </a:r>
            <a:r>
              <a:rPr lang="pl-PL" sz="2200" dirty="0" err="1">
                <a:latin typeface="Courier"/>
                <a:cs typeface="Courier"/>
              </a:rPr>
              <a:t>default</a:t>
            </a:r>
            <a:r>
              <a:rPr lang="pl-PL" sz="2200" dirty="0">
                <a:latin typeface="Courier"/>
                <a:cs typeface="Courier"/>
              </a:rPr>
              <a:t> </a:t>
            </a:r>
            <a:r>
              <a:rPr lang="pl-PL" sz="2200" dirty="0" err="1">
                <a:latin typeface="Courier"/>
                <a:cs typeface="Courier"/>
              </a:rPr>
              <a:t>produces</a:t>
            </a:r>
            <a:r>
              <a:rPr lang="pl-PL" sz="2200" dirty="0">
                <a:latin typeface="Courier"/>
                <a:cs typeface="Courier"/>
              </a:rPr>
              <a:t> </a:t>
            </a:r>
            <a:r>
              <a:rPr lang="pl-PL" sz="2200" dirty="0" err="1">
                <a:latin typeface="Courier"/>
                <a:cs typeface="Courier"/>
              </a:rPr>
              <a:t>black</a:t>
            </a:r>
            <a:r>
              <a:rPr lang="pl-PL" sz="2200" dirty="0">
                <a:latin typeface="Courier"/>
                <a:cs typeface="Courier"/>
              </a:rPr>
              <a:t>. "</a:t>
            </a:r>
            <a:r>
              <a:rPr lang="pl-PL" sz="2200" dirty="0" err="1">
                <a:latin typeface="Courier"/>
                <a:cs typeface="Courier"/>
              </a:rPr>
              <a:t>fromH</a:t>
            </a:r>
            <a:r>
              <a:rPr lang="pl-PL" sz="2200" dirty="0">
                <a:latin typeface="Courier"/>
                <a:cs typeface="Courier"/>
              </a:rPr>
              <a:t>" and "</a:t>
            </a:r>
            <a:r>
              <a:rPr lang="pl-PL" sz="2200" dirty="0" err="1">
                <a:latin typeface="Courier"/>
                <a:cs typeface="Courier"/>
              </a:rPr>
              <a:t>fromV</a:t>
            </a:r>
            <a:r>
              <a:rPr lang="pl-PL" sz="2200" dirty="0">
                <a:latin typeface="Courier"/>
                <a:cs typeface="Courier"/>
              </a:rPr>
              <a:t>" </a:t>
            </a:r>
            <a:r>
              <a:rPr lang="pl-PL" sz="2200" dirty="0" err="1">
                <a:latin typeface="Courier"/>
                <a:cs typeface="Courier"/>
              </a:rPr>
              <a:t>are</a:t>
            </a:r>
            <a:endParaRPr lang="pl-PL" sz="2200" dirty="0">
              <a:latin typeface="Courier"/>
              <a:cs typeface="Courier"/>
            </a:endParaRPr>
          </a:p>
          <a:p>
            <a:r>
              <a:rPr lang="pl-PL" sz="2200" dirty="0">
                <a:latin typeface="Courier"/>
                <a:cs typeface="Courier"/>
              </a:rPr>
              <a:t>the </a:t>
            </a:r>
            <a:r>
              <a:rPr lang="pl-PL" sz="2200" dirty="0" err="1">
                <a:latin typeface="Courier"/>
                <a:cs typeface="Courier"/>
              </a:rPr>
              <a:t>starting</a:t>
            </a:r>
            <a:r>
              <a:rPr lang="pl-PL" sz="2200" dirty="0">
                <a:latin typeface="Courier"/>
                <a:cs typeface="Courier"/>
              </a:rPr>
              <a:t> x and y </a:t>
            </a:r>
            <a:r>
              <a:rPr lang="pl-PL" sz="2200" dirty="0" err="1">
                <a:latin typeface="Courier"/>
                <a:cs typeface="Courier"/>
              </a:rPr>
              <a:t>positions</a:t>
            </a:r>
            <a:r>
              <a:rPr lang="pl-PL" sz="2200" dirty="0">
                <a:latin typeface="Courier"/>
                <a:cs typeface="Courier"/>
              </a:rPr>
              <a:t>, </a:t>
            </a:r>
            <a:r>
              <a:rPr lang="pl-PL" sz="2200" dirty="0" err="1">
                <a:latin typeface="Courier"/>
                <a:cs typeface="Courier"/>
              </a:rPr>
              <a:t>respectively</a:t>
            </a:r>
            <a:r>
              <a:rPr lang="pl-PL" sz="2200" dirty="0">
                <a:latin typeface="Courier"/>
                <a:cs typeface="Courier"/>
              </a:rPr>
              <a:t>. "</a:t>
            </a:r>
            <a:r>
              <a:rPr lang="pl-PL" sz="2200" dirty="0" err="1">
                <a:latin typeface="Courier"/>
                <a:cs typeface="Courier"/>
              </a:rPr>
              <a:t>toH</a:t>
            </a:r>
            <a:r>
              <a:rPr lang="pl-PL" sz="2200" dirty="0">
                <a:latin typeface="Courier"/>
                <a:cs typeface="Courier"/>
              </a:rPr>
              <a:t>" and "</a:t>
            </a:r>
            <a:r>
              <a:rPr lang="pl-PL" sz="2200" dirty="0" err="1">
                <a:latin typeface="Courier"/>
                <a:cs typeface="Courier"/>
              </a:rPr>
              <a:t>toV</a:t>
            </a:r>
            <a:r>
              <a:rPr lang="pl-PL" sz="2200" dirty="0">
                <a:latin typeface="Courier"/>
                <a:cs typeface="Courier"/>
              </a:rPr>
              <a:t>" </a:t>
            </a:r>
            <a:r>
              <a:rPr lang="pl-PL" sz="2200" dirty="0" err="1">
                <a:latin typeface="Courier"/>
                <a:cs typeface="Courier"/>
              </a:rPr>
              <a:t>are</a:t>
            </a:r>
            <a:r>
              <a:rPr lang="pl-PL" sz="2200" dirty="0">
                <a:latin typeface="Courier"/>
                <a:cs typeface="Courier"/>
              </a:rPr>
              <a:t> the </a:t>
            </a:r>
            <a:r>
              <a:rPr lang="pl-PL" sz="2200" dirty="0" err="1">
                <a:latin typeface="Courier"/>
                <a:cs typeface="Courier"/>
              </a:rPr>
              <a:t>ending</a:t>
            </a:r>
            <a:r>
              <a:rPr lang="pl-PL" sz="2200" dirty="0">
                <a:latin typeface="Courier"/>
                <a:cs typeface="Courier"/>
              </a:rPr>
              <a:t> x</a:t>
            </a:r>
          </a:p>
          <a:p>
            <a:r>
              <a:rPr lang="pl-PL" sz="2200" dirty="0">
                <a:latin typeface="Courier"/>
                <a:cs typeface="Courier"/>
              </a:rPr>
              <a:t>and y </a:t>
            </a:r>
            <a:r>
              <a:rPr lang="pl-PL" sz="2200" dirty="0" err="1">
                <a:latin typeface="Courier"/>
                <a:cs typeface="Courier"/>
              </a:rPr>
              <a:t>positions</a:t>
            </a:r>
            <a:r>
              <a:rPr lang="pl-PL" sz="2200" dirty="0">
                <a:latin typeface="Courier"/>
                <a:cs typeface="Courier"/>
              </a:rPr>
              <a:t>, </a:t>
            </a:r>
            <a:r>
              <a:rPr lang="pl-PL" sz="2200" dirty="0" err="1">
                <a:latin typeface="Courier"/>
                <a:cs typeface="Courier"/>
              </a:rPr>
              <a:t>respectively</a:t>
            </a:r>
            <a:r>
              <a:rPr lang="pl-PL" sz="2200" dirty="0">
                <a:latin typeface="Courier"/>
                <a:cs typeface="Courier"/>
              </a:rPr>
              <a:t>. </a:t>
            </a:r>
            <a:r>
              <a:rPr lang="pl-PL" sz="2200" dirty="0" err="1">
                <a:latin typeface="Courier"/>
                <a:cs typeface="Courier"/>
              </a:rPr>
              <a:t>Default</a:t>
            </a:r>
            <a:r>
              <a:rPr lang="pl-PL" sz="2200" dirty="0">
                <a:latin typeface="Courier"/>
                <a:cs typeface="Courier"/>
              </a:rPr>
              <a:t> "</a:t>
            </a:r>
            <a:r>
              <a:rPr lang="pl-PL" sz="2200" dirty="0" err="1">
                <a:latin typeface="Courier"/>
                <a:cs typeface="Courier"/>
              </a:rPr>
              <a:t>penWidth</a:t>
            </a:r>
            <a:r>
              <a:rPr lang="pl-PL" sz="2200" dirty="0">
                <a:latin typeface="Courier"/>
                <a:cs typeface="Courier"/>
              </a:rPr>
              <a:t>" </a:t>
            </a:r>
            <a:r>
              <a:rPr lang="pl-PL" sz="2200" dirty="0" err="1">
                <a:latin typeface="Courier"/>
                <a:cs typeface="Courier"/>
              </a:rPr>
              <a:t>is</a:t>
            </a:r>
            <a:r>
              <a:rPr lang="pl-PL" sz="2200" dirty="0">
                <a:latin typeface="Courier"/>
                <a:cs typeface="Courier"/>
              </a:rPr>
              <a:t> 1. </a:t>
            </a:r>
          </a:p>
          <a:p>
            <a:endParaRPr lang="pl-PL" sz="2200" dirty="0">
              <a:latin typeface="Courier"/>
              <a:cs typeface="Courier"/>
            </a:endParaRPr>
          </a:p>
          <a:p>
            <a:r>
              <a:rPr lang="pl-PL" sz="2200" dirty="0" err="1">
                <a:latin typeface="Courier"/>
                <a:cs typeface="Courier"/>
              </a:rPr>
              <a:t>See</a:t>
            </a:r>
            <a:r>
              <a:rPr lang="pl-PL" sz="2200" dirty="0">
                <a:latin typeface="Courier"/>
                <a:cs typeface="Courier"/>
              </a:rPr>
              <a:t> </a:t>
            </a:r>
            <a:r>
              <a:rPr lang="pl-PL" sz="2200" dirty="0" err="1">
                <a:latin typeface="Courier"/>
                <a:cs typeface="Courier"/>
              </a:rPr>
              <a:t>also</a:t>
            </a:r>
            <a:r>
              <a:rPr lang="pl-PL" sz="2200" dirty="0">
                <a:latin typeface="Courier"/>
                <a:cs typeface="Courier"/>
              </a:rPr>
              <a:t>: </a:t>
            </a:r>
            <a:r>
              <a:rPr lang="pl-PL" sz="2200" dirty="0" err="1">
                <a:latin typeface="Courier"/>
                <a:cs typeface="Courier"/>
              </a:rPr>
              <a:t>DrawLines</a:t>
            </a:r>
            <a:endParaRPr lang="pl-PL" sz="2200" dirty="0"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36429379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70341"/>
            <a:ext cx="8229600" cy="808038"/>
          </a:xfrm>
        </p:spPr>
        <p:txBody>
          <a:bodyPr/>
          <a:lstStyle/>
          <a:p>
            <a:pPr eaLnBrk="1" hangingPunct="1"/>
            <a:r>
              <a:rPr lang="en-US" sz="3600" dirty="0">
                <a:latin typeface="Arial" charset="0"/>
              </a:rPr>
              <a:t>Screen drawing and </a:t>
            </a:r>
            <a:r>
              <a:rPr lang="en-US" sz="3600" dirty="0" err="1">
                <a:latin typeface="Arial" charset="0"/>
              </a:rPr>
              <a:t>psychtoolbox</a:t>
            </a:r>
            <a:endParaRPr lang="en-US" sz="3600" dirty="0">
              <a:latin typeface="Arial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3429000" y="1524000"/>
            <a:ext cx="7772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63550" indent="-463550" algn="l" defTabSz="914400" rtl="0" eaLnBrk="1" latinLnBrk="0" hangingPunct="1">
              <a:spcBef>
                <a:spcPts val="2000"/>
              </a:spcBef>
              <a:buSzPct val="90000"/>
              <a:buFontTx/>
              <a:buBlip>
                <a:blip r:embed="rId2"/>
              </a:buBlip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600"/>
              </a:spcBef>
              <a:buSzPct val="90000"/>
              <a:buFontTx/>
              <a:buBlip>
                <a:blip r:embed="rId3"/>
              </a:buBlip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5713" indent="-341313" algn="l" defTabSz="914400" rtl="0" eaLnBrk="1" latinLnBrk="0" hangingPunct="1">
              <a:spcBef>
                <a:spcPts val="600"/>
              </a:spcBef>
              <a:buSzPct val="90000"/>
              <a:buFontTx/>
              <a:buBlip>
                <a:blip r:embed="rId4"/>
              </a:buBlip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7025" indent="-341313" algn="l" defTabSz="914400" rtl="0" eaLnBrk="1" latinLnBrk="0" hangingPunct="1">
              <a:spcBef>
                <a:spcPts val="600"/>
              </a:spcBef>
              <a:buSzPct val="90000"/>
              <a:buFontTx/>
              <a:buBlip>
                <a:blip r:embed="rId4"/>
              </a:buBlip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38338" indent="-341313" algn="l" defTabSz="914400" rtl="0" eaLnBrk="1" latinLnBrk="0" hangingPunct="1">
              <a:spcBef>
                <a:spcPts val="600"/>
              </a:spcBef>
              <a:buSzPct val="90000"/>
              <a:buFontTx/>
              <a:buBlip>
                <a:blip r:embed="rId4"/>
              </a:buBlip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90763" indent="-344488" algn="l" defTabSz="914400" rtl="0" eaLnBrk="1" latinLnBrk="0" hangingPunct="1">
              <a:spcBef>
                <a:spcPct val="20000"/>
              </a:spcBef>
              <a:buSzPct val="90000"/>
              <a:buFontTx/>
              <a:buBlip>
                <a:blip r:embed="rId2"/>
              </a:buBlip>
              <a:defRPr lang="en-US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625725" indent="-344488" algn="l" defTabSz="914400" rtl="0" eaLnBrk="1" latinLnBrk="0" hangingPunct="1">
              <a:spcBef>
                <a:spcPct val="20000"/>
              </a:spcBef>
              <a:buSzPct val="90000"/>
              <a:buFontTx/>
              <a:buBlip>
                <a:blip r:embed="rId4"/>
              </a:buBlip>
              <a:defRPr lang="en-US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70213" indent="-344488" algn="l" defTabSz="914400" rtl="0" eaLnBrk="1" latinLnBrk="0" hangingPunct="1">
              <a:spcBef>
                <a:spcPct val="20000"/>
              </a:spcBef>
              <a:buSzPct val="90000"/>
              <a:buFontTx/>
              <a:buBlip>
                <a:blip r:embed="rId2"/>
              </a:buBlip>
              <a:defRPr lang="en-US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13113" indent="-344488" algn="l" defTabSz="914400" rtl="0" eaLnBrk="1" latinLnBrk="0" hangingPunct="1">
              <a:spcBef>
                <a:spcPct val="20000"/>
              </a:spcBef>
              <a:buSzPct val="90000"/>
              <a:buFontTx/>
              <a:buBlip>
                <a:blip r:embed="rId3"/>
              </a:buBlip>
              <a:def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en-US" b="1" smtClean="0">
                <a:latin typeface="Arial" charset="0"/>
              </a:rPr>
              <a:t>Screen Geometry</a:t>
            </a:r>
          </a:p>
          <a:p>
            <a:pPr>
              <a:buFontTx/>
              <a:buNone/>
            </a:pPr>
            <a:r>
              <a:rPr lang="en-US" smtClean="0">
                <a:latin typeface="Arial" charset="0"/>
              </a:rPr>
              <a:t>  </a:t>
            </a:r>
            <a:endParaRPr lang="en-US" dirty="0">
              <a:latin typeface="Arial" charset="0"/>
            </a:endParaRPr>
          </a:p>
        </p:txBody>
      </p:sp>
      <p:pic>
        <p:nvPicPr>
          <p:cNvPr id="6" name="Picture 4" descr="Computer Monito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460"/>
          <a:stretch>
            <a:fillRect/>
          </a:stretch>
        </p:blipFill>
        <p:spPr bwMode="auto">
          <a:xfrm>
            <a:off x="930275" y="2209800"/>
            <a:ext cx="5114925" cy="423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1920875" y="3200400"/>
            <a:ext cx="0" cy="236220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Line 6"/>
          <p:cNvSpPr>
            <a:spLocks noChangeShapeType="1"/>
          </p:cNvSpPr>
          <p:nvPr/>
        </p:nvSpPr>
        <p:spPr bwMode="auto">
          <a:xfrm>
            <a:off x="1920875" y="3200400"/>
            <a:ext cx="2895600" cy="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073275" y="2514600"/>
            <a:ext cx="30051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b="0"/>
              <a:t>X ----------- Positive -&gt;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1082675" y="3124200"/>
            <a:ext cx="404813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b="0"/>
              <a:t>Y</a:t>
            </a:r>
          </a:p>
          <a:p>
            <a:endParaRPr lang="en-US" b="0"/>
          </a:p>
        </p:txBody>
      </p:sp>
      <p:sp>
        <p:nvSpPr>
          <p:cNvPr id="11" name="Line 9"/>
          <p:cNvSpPr>
            <a:spLocks noChangeShapeType="1"/>
          </p:cNvSpPr>
          <p:nvPr/>
        </p:nvSpPr>
        <p:spPr bwMode="auto">
          <a:xfrm>
            <a:off x="1311275" y="3733800"/>
            <a:ext cx="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0" y="5146675"/>
            <a:ext cx="1165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b="0"/>
              <a:t>Positive</a:t>
            </a:r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>
            <a:off x="1235075" y="1981200"/>
            <a:ext cx="5334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549275" y="1600200"/>
            <a:ext cx="9794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b="0"/>
              <a:t>Origin</a:t>
            </a:r>
          </a:p>
        </p:txBody>
      </p:sp>
      <p:sp>
        <p:nvSpPr>
          <p:cNvPr id="15" name="Line 712"/>
          <p:cNvSpPr>
            <a:spLocks noChangeShapeType="1"/>
          </p:cNvSpPr>
          <p:nvPr/>
        </p:nvSpPr>
        <p:spPr bwMode="auto">
          <a:xfrm flipH="1">
            <a:off x="5273675" y="54864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Text Box 713"/>
          <p:cNvSpPr txBox="1">
            <a:spLocks noChangeArrowheads="1"/>
          </p:cNvSpPr>
          <p:nvPr/>
        </p:nvSpPr>
        <p:spPr bwMode="auto">
          <a:xfrm>
            <a:off x="6569075" y="5257800"/>
            <a:ext cx="18526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b="0"/>
              <a:t>Max X and Y</a:t>
            </a:r>
          </a:p>
        </p:txBody>
      </p:sp>
      <p:sp>
        <p:nvSpPr>
          <p:cNvPr id="17" name="Line 714"/>
          <p:cNvSpPr>
            <a:spLocks noChangeShapeType="1"/>
          </p:cNvSpPr>
          <p:nvPr/>
        </p:nvSpPr>
        <p:spPr bwMode="auto">
          <a:xfrm>
            <a:off x="2149475" y="3200400"/>
            <a:ext cx="0" cy="23622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Line 715"/>
          <p:cNvSpPr>
            <a:spLocks noChangeShapeType="1"/>
          </p:cNvSpPr>
          <p:nvPr/>
        </p:nvSpPr>
        <p:spPr bwMode="auto">
          <a:xfrm>
            <a:off x="2378075" y="3200400"/>
            <a:ext cx="0" cy="23622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Line 716"/>
          <p:cNvSpPr>
            <a:spLocks noChangeShapeType="1"/>
          </p:cNvSpPr>
          <p:nvPr/>
        </p:nvSpPr>
        <p:spPr bwMode="auto">
          <a:xfrm>
            <a:off x="2606675" y="3200400"/>
            <a:ext cx="0" cy="23622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Line 717"/>
          <p:cNvSpPr>
            <a:spLocks noChangeShapeType="1"/>
          </p:cNvSpPr>
          <p:nvPr/>
        </p:nvSpPr>
        <p:spPr bwMode="auto">
          <a:xfrm>
            <a:off x="2835275" y="3200400"/>
            <a:ext cx="0" cy="23622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Line 718"/>
          <p:cNvSpPr>
            <a:spLocks noChangeShapeType="1"/>
          </p:cNvSpPr>
          <p:nvPr/>
        </p:nvSpPr>
        <p:spPr bwMode="auto">
          <a:xfrm>
            <a:off x="3063875" y="3200400"/>
            <a:ext cx="0" cy="23622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Line 719"/>
          <p:cNvSpPr>
            <a:spLocks noChangeShapeType="1"/>
          </p:cNvSpPr>
          <p:nvPr/>
        </p:nvSpPr>
        <p:spPr bwMode="auto">
          <a:xfrm>
            <a:off x="3292475" y="3200400"/>
            <a:ext cx="0" cy="23622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" name="Line 720"/>
          <p:cNvSpPr>
            <a:spLocks noChangeShapeType="1"/>
          </p:cNvSpPr>
          <p:nvPr/>
        </p:nvSpPr>
        <p:spPr bwMode="auto">
          <a:xfrm>
            <a:off x="3521075" y="3200400"/>
            <a:ext cx="0" cy="23622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" name="Line 721"/>
          <p:cNvSpPr>
            <a:spLocks noChangeShapeType="1"/>
          </p:cNvSpPr>
          <p:nvPr/>
        </p:nvSpPr>
        <p:spPr bwMode="auto">
          <a:xfrm>
            <a:off x="3749675" y="3200400"/>
            <a:ext cx="0" cy="23622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" name="Line 722"/>
          <p:cNvSpPr>
            <a:spLocks noChangeShapeType="1"/>
          </p:cNvSpPr>
          <p:nvPr/>
        </p:nvSpPr>
        <p:spPr bwMode="auto">
          <a:xfrm>
            <a:off x="3978275" y="3200400"/>
            <a:ext cx="0" cy="23622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" name="Line 723"/>
          <p:cNvSpPr>
            <a:spLocks noChangeShapeType="1"/>
          </p:cNvSpPr>
          <p:nvPr/>
        </p:nvSpPr>
        <p:spPr bwMode="auto">
          <a:xfrm>
            <a:off x="4206875" y="3200400"/>
            <a:ext cx="0" cy="23622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724"/>
          <p:cNvSpPr>
            <a:spLocks noChangeShapeType="1"/>
          </p:cNvSpPr>
          <p:nvPr/>
        </p:nvSpPr>
        <p:spPr bwMode="auto">
          <a:xfrm>
            <a:off x="4435475" y="3200400"/>
            <a:ext cx="0" cy="23622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Line 725"/>
          <p:cNvSpPr>
            <a:spLocks noChangeShapeType="1"/>
          </p:cNvSpPr>
          <p:nvPr/>
        </p:nvSpPr>
        <p:spPr bwMode="auto">
          <a:xfrm>
            <a:off x="4664075" y="3200400"/>
            <a:ext cx="0" cy="23622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Line 737"/>
          <p:cNvSpPr>
            <a:spLocks noChangeShapeType="1"/>
          </p:cNvSpPr>
          <p:nvPr/>
        </p:nvSpPr>
        <p:spPr bwMode="auto">
          <a:xfrm>
            <a:off x="1920875" y="3505200"/>
            <a:ext cx="28194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Line 738"/>
          <p:cNvSpPr>
            <a:spLocks noChangeShapeType="1"/>
          </p:cNvSpPr>
          <p:nvPr/>
        </p:nvSpPr>
        <p:spPr bwMode="auto">
          <a:xfrm>
            <a:off x="1916113" y="3786188"/>
            <a:ext cx="28194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Line 739"/>
          <p:cNvSpPr>
            <a:spLocks noChangeShapeType="1"/>
          </p:cNvSpPr>
          <p:nvPr/>
        </p:nvSpPr>
        <p:spPr bwMode="auto">
          <a:xfrm>
            <a:off x="1920875" y="4038600"/>
            <a:ext cx="28194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" name="Line 740"/>
          <p:cNvSpPr>
            <a:spLocks noChangeShapeType="1"/>
          </p:cNvSpPr>
          <p:nvPr/>
        </p:nvSpPr>
        <p:spPr bwMode="auto">
          <a:xfrm>
            <a:off x="1920875" y="4267200"/>
            <a:ext cx="28194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" name="Line 741"/>
          <p:cNvSpPr>
            <a:spLocks noChangeShapeType="1"/>
          </p:cNvSpPr>
          <p:nvPr/>
        </p:nvSpPr>
        <p:spPr bwMode="auto">
          <a:xfrm>
            <a:off x="1920875" y="4495800"/>
            <a:ext cx="28194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" name="Line 742"/>
          <p:cNvSpPr>
            <a:spLocks noChangeShapeType="1"/>
          </p:cNvSpPr>
          <p:nvPr/>
        </p:nvSpPr>
        <p:spPr bwMode="auto">
          <a:xfrm>
            <a:off x="1920875" y="4724400"/>
            <a:ext cx="28194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" name="Line 743"/>
          <p:cNvSpPr>
            <a:spLocks noChangeShapeType="1"/>
          </p:cNvSpPr>
          <p:nvPr/>
        </p:nvSpPr>
        <p:spPr bwMode="auto">
          <a:xfrm>
            <a:off x="1920875" y="4953000"/>
            <a:ext cx="28194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" name="Line 744"/>
          <p:cNvSpPr>
            <a:spLocks noChangeShapeType="1"/>
          </p:cNvSpPr>
          <p:nvPr/>
        </p:nvSpPr>
        <p:spPr bwMode="auto">
          <a:xfrm>
            <a:off x="1920875" y="5257800"/>
            <a:ext cx="28194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" name="Text Box 745"/>
          <p:cNvSpPr txBox="1">
            <a:spLocks noChangeArrowheads="1"/>
          </p:cNvSpPr>
          <p:nvPr/>
        </p:nvSpPr>
        <p:spPr bwMode="auto">
          <a:xfrm>
            <a:off x="5578475" y="2286000"/>
            <a:ext cx="3352800" cy="155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3200" b="0"/>
              <a:t>Coordinates are        </a:t>
            </a:r>
          </a:p>
          <a:p>
            <a:r>
              <a:rPr lang="en-US" sz="3200" b="0"/>
              <a:t>      measured in</a:t>
            </a:r>
            <a:br>
              <a:rPr lang="en-US" sz="3200" b="0"/>
            </a:br>
            <a:r>
              <a:rPr lang="en-US" sz="3200" b="0"/>
              <a:t>                pixels.</a:t>
            </a:r>
          </a:p>
        </p:txBody>
      </p:sp>
    </p:spTree>
    <p:extLst>
      <p:ext uri="{BB962C8B-B14F-4D97-AF65-F5344CB8AC3E}">
        <p14:creationId xmlns:p14="http://schemas.microsoft.com/office/powerpoint/2010/main" val="9399003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Computer Monito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460"/>
          <a:stretch>
            <a:fillRect/>
          </a:stretch>
        </p:blipFill>
        <p:spPr bwMode="auto">
          <a:xfrm>
            <a:off x="381000" y="2590800"/>
            <a:ext cx="2667000" cy="2208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6"/>
          <p:cNvSpPr>
            <a:spLocks noChangeArrowheads="1"/>
          </p:cNvSpPr>
          <p:nvPr/>
        </p:nvSpPr>
        <p:spPr bwMode="auto">
          <a:xfrm>
            <a:off x="3886200" y="1981200"/>
            <a:ext cx="4800600" cy="4572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4343400" y="2514600"/>
            <a:ext cx="1524000" cy="1143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Text Box 14"/>
          <p:cNvSpPr txBox="1">
            <a:spLocks noChangeArrowheads="1"/>
          </p:cNvSpPr>
          <p:nvPr/>
        </p:nvSpPr>
        <p:spPr bwMode="auto">
          <a:xfrm>
            <a:off x="4343400" y="3811588"/>
            <a:ext cx="168275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b="0"/>
              <a:t>Back Buffer</a:t>
            </a:r>
          </a:p>
          <a:p>
            <a:r>
              <a:rPr lang="en-US" b="0"/>
              <a:t>(invisible)</a:t>
            </a:r>
          </a:p>
        </p:txBody>
      </p:sp>
      <p:sp>
        <p:nvSpPr>
          <p:cNvPr id="6" name="Text Box 15"/>
          <p:cNvSpPr txBox="1">
            <a:spLocks noChangeArrowheads="1"/>
          </p:cNvSpPr>
          <p:nvPr/>
        </p:nvSpPr>
        <p:spPr bwMode="auto">
          <a:xfrm>
            <a:off x="762000" y="5410200"/>
            <a:ext cx="1851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/>
              <a:t>Front Buffer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229600" cy="808038"/>
          </a:xfrm>
        </p:spPr>
        <p:txBody>
          <a:bodyPr/>
          <a:lstStyle/>
          <a:p>
            <a:pPr eaLnBrk="1" hangingPunct="1"/>
            <a:r>
              <a:rPr lang="en-US" sz="3600" dirty="0">
                <a:latin typeface="Arial" charset="0"/>
              </a:rPr>
              <a:t>How you typically work with the </a:t>
            </a:r>
            <a:r>
              <a:rPr lang="en-US" sz="3600" dirty="0" err="1">
                <a:latin typeface="Arial" charset="0"/>
              </a:rPr>
              <a:t>psychtoolbox</a:t>
            </a:r>
            <a:endParaRPr lang="en-US" sz="36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79710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image" Target="../media/image5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Inkwell">
  <a:themeElements>
    <a:clrScheme name="Inkwell">
      <a:dk1>
        <a:sysClr val="windowText" lastClr="000000"/>
      </a:dk1>
      <a:lt1>
        <a:sysClr val="window" lastClr="FFFFFF"/>
      </a:lt1>
      <a:dk2>
        <a:srgbClr val="584D2E"/>
      </a:dk2>
      <a:lt2>
        <a:srgbClr val="EFE7C3"/>
      </a:lt2>
      <a:accent1>
        <a:srgbClr val="860908"/>
      </a:accent1>
      <a:accent2>
        <a:srgbClr val="4A0505"/>
      </a:accent2>
      <a:accent3>
        <a:srgbClr val="7A500A"/>
      </a:accent3>
      <a:accent4>
        <a:srgbClr val="C47810"/>
      </a:accent4>
      <a:accent5>
        <a:srgbClr val="827752"/>
      </a:accent5>
      <a:accent6>
        <a:srgbClr val="B5BB83"/>
      </a:accent6>
      <a:hlink>
        <a:srgbClr val="C47810"/>
      </a:hlink>
      <a:folHlink>
        <a:srgbClr val="F0A43A"/>
      </a:folHlink>
    </a:clrScheme>
    <a:fontScheme name="Inkwell">
      <a:majorFont>
        <a:latin typeface="Goudy Old Style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Goudy Old Style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Inkwel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3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shade val="30000"/>
                <a:satMod val="15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101600" dist="381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  <a:softEdge rad="25400"/>
          </a:effectLst>
        </a:effectStyle>
      </a:effectStyleLst>
      <a:bgFillStyleLst>
        <a:blipFill rotWithShape="1">
          <a:blip xmlns:r="http://schemas.openxmlformats.org/officeDocument/2006/relationships" r:embed="rId3"/>
          <a:stretch/>
        </a:blipFill>
        <a:blipFill rotWithShape="1">
          <a:blip xmlns:r="http://schemas.openxmlformats.org/officeDocument/2006/relationships" r:embed="rId4"/>
          <a:stretch/>
        </a:blipFill>
        <a:blipFill rotWithShape="1">
          <a:blip xmlns:r="http://schemas.openxmlformats.org/officeDocument/2006/relationships" r:embed="rId5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Inkwell.thmx</Template>
  <TotalTime>8156</TotalTime>
  <Words>1067</Words>
  <Application>Microsoft Macintosh PowerPoint</Application>
  <PresentationFormat>On-screen Show (4:3)</PresentationFormat>
  <Paragraphs>150</Paragraphs>
  <Slides>27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Inkwell</vt:lpstr>
      <vt:lpstr>MATLAB Psychtoolbox 04</vt:lpstr>
      <vt:lpstr>Psychtoolbox Basics</vt:lpstr>
      <vt:lpstr>Install Psychtoolbox (PTB)</vt:lpstr>
      <vt:lpstr>Before you start</vt:lpstr>
      <vt:lpstr>The Screen command</vt:lpstr>
      <vt:lpstr>PowerPoint Presentation</vt:lpstr>
      <vt:lpstr>The Screen command</vt:lpstr>
      <vt:lpstr>Screen drawing and psychtoolbox</vt:lpstr>
      <vt:lpstr>How you typically work with the psychtoolbox</vt:lpstr>
      <vt:lpstr>How you typically work with the psychtoolbox</vt:lpstr>
      <vt:lpstr>How you typically work with the psychtoolbox</vt:lpstr>
      <vt:lpstr>How you typically work with the psychtoolbox</vt:lpstr>
      <vt:lpstr>How you typically work with the psychtoolbox</vt:lpstr>
      <vt:lpstr>How you typically work with the psychtoolbox</vt:lpstr>
      <vt:lpstr>How you typically work with the psychtoolbox</vt:lpstr>
      <vt:lpstr>PowerPoint Presentation</vt:lpstr>
      <vt:lpstr>PowerPoint Presentation</vt:lpstr>
      <vt:lpstr>PowerPoint Presentation</vt:lpstr>
      <vt:lpstr>PowerPoint Presentation</vt:lpstr>
      <vt:lpstr>Using Screen</vt:lpstr>
      <vt:lpstr>Basic Display Loop in PsychToolbox (PTB)</vt:lpstr>
      <vt:lpstr>Task 1: Basic Display Loop in PTB (code)</vt:lpstr>
      <vt:lpstr>Moving Shapes around the Screen</vt:lpstr>
      <vt:lpstr>Task 2</vt:lpstr>
      <vt:lpstr>Task 3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tancy</dc:creator>
  <cp:lastModifiedBy>tancy</cp:lastModifiedBy>
  <cp:revision>65</cp:revision>
  <cp:lastPrinted>2017-08-02T11:28:09Z</cp:lastPrinted>
  <dcterms:created xsi:type="dcterms:W3CDTF">2017-08-01T02:01:51Z</dcterms:created>
  <dcterms:modified xsi:type="dcterms:W3CDTF">2017-08-21T10:45:08Z</dcterms:modified>
</cp:coreProperties>
</file>